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png" ContentType="image/pn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71576" y="9010091"/>
            <a:ext cx="6670293" cy="4373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2468"/>
            <a:ext cx="6885940" cy="8561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905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Lecture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: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er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requen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nse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effects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algn="just" marL="239395" marR="2032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trea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 algn="just" marL="239395" marR="15875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kno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4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vice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the 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no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ger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co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 reac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la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5875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ecause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effects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 marR="20955">
              <a:lnSpc>
                <a:spcPct val="10930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ix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bo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ic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ep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8"/>
              </a:spcBef>
            </a:pPr>
            <a:endParaRPr sz="750"/>
          </a:p>
          <a:p>
            <a:pPr algn="just" marL="239395" marR="22860" indent="-227329">
              <a:lnSpc>
                <a:spcPct val="110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idba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841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fect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shi</a:t>
            </a:r>
            <a:r>
              <a:rPr dirty="0" smtClean="0" sz="1400" spc="-2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nt.</a:t>
            </a:r>
            <a:endParaRPr sz="1400">
              <a:latin typeface="Times New Roman"/>
              <a:cs typeface="Times New Roman"/>
            </a:endParaRPr>
          </a:p>
          <a:p>
            <a:pPr algn="just" marL="239395" marR="1905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fre</a:t>
            </a:r>
            <a:r>
              <a:rPr dirty="0" smtClean="0" sz="1400" spc="-15" b="1">
                <a:latin typeface="Times New Roman"/>
                <a:cs typeface="Times New Roman"/>
              </a:rPr>
              <a:t>q</a:t>
            </a:r>
            <a:r>
              <a:rPr dirty="0" smtClean="0" sz="1400" spc="0" b="1">
                <a:latin typeface="Times New Roman"/>
                <a:cs typeface="Times New Roman"/>
              </a:rPr>
              <a:t>uen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nse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ts val="186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Effect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oup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apa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2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ory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𝜋𝑓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ts val="185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 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 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2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ely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239395" marR="17145">
              <a:lnSpc>
                <a:spcPts val="1850"/>
              </a:lnSpc>
            </a:pP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-1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ain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11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endParaRPr baseline="-16666" sz="1500">
              <a:latin typeface="Cambria Math"/>
              <a:cs typeface="Cambria Math"/>
            </a:endParaRPr>
          </a:p>
          <a:p>
            <a:pPr algn="just" marL="469900" marR="14604">
              <a:lnSpc>
                <a:spcPct val="110700"/>
              </a:lnSpc>
            </a:pPr>
            <a:r>
              <a:rPr dirty="0" smtClean="0" sz="140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lead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lead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867155"/>
            <a:ext cx="6301740" cy="3671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0433"/>
            <a:ext cx="6886575" cy="1052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4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due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67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𝛽=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13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marL="8128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4622" y="7712709"/>
            <a:ext cx="885748" cy="0"/>
          </a:xfrm>
          <a:custGeom>
            <a:avLst/>
            <a:gdLst/>
            <a:ahLst/>
            <a:cxnLst/>
            <a:rect l="l" t="t" r="r" b="b"/>
            <a:pathLst>
              <a:path w="885748" h="0">
                <a:moveTo>
                  <a:pt x="0" y="0"/>
                </a:moveTo>
                <a:lnTo>
                  <a:pt x="88574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310504" y="7712709"/>
            <a:ext cx="1251508" cy="0"/>
          </a:xfrm>
          <a:custGeom>
            <a:avLst/>
            <a:gdLst/>
            <a:ahLst/>
            <a:cxnLst/>
            <a:rect l="l" t="t" r="r" b="b"/>
            <a:pathLst>
              <a:path w="1251508" h="0">
                <a:moveTo>
                  <a:pt x="0" y="0"/>
                </a:moveTo>
                <a:lnTo>
                  <a:pt x="125150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736214" y="8179054"/>
            <a:ext cx="1162812" cy="0"/>
          </a:xfrm>
          <a:custGeom>
            <a:avLst/>
            <a:gdLst/>
            <a:ahLst/>
            <a:cxnLst/>
            <a:rect l="l" t="t" r="r" b="b"/>
            <a:pathLst>
              <a:path w="1162812" h="0">
                <a:moveTo>
                  <a:pt x="0" y="0"/>
                </a:moveTo>
                <a:lnTo>
                  <a:pt x="11628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609465" y="8179054"/>
            <a:ext cx="1080515" cy="0"/>
          </a:xfrm>
          <a:custGeom>
            <a:avLst/>
            <a:gdLst/>
            <a:ahLst/>
            <a:cxnLst/>
            <a:rect l="l" t="t" r="r" b="b"/>
            <a:pathLst>
              <a:path w="1080515" h="0">
                <a:moveTo>
                  <a:pt x="0" y="0"/>
                </a:moveTo>
                <a:lnTo>
                  <a:pt x="108051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703821" y="8287258"/>
            <a:ext cx="295655" cy="0"/>
          </a:xfrm>
          <a:custGeom>
            <a:avLst/>
            <a:gdLst/>
            <a:ahLst/>
            <a:cxnLst/>
            <a:rect l="l" t="t" r="r" b="b"/>
            <a:pathLst>
              <a:path w="295655" h="0">
                <a:moveTo>
                  <a:pt x="0" y="0"/>
                </a:moveTo>
                <a:lnTo>
                  <a:pt x="29565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571242" y="8643873"/>
            <a:ext cx="295960" cy="0"/>
          </a:xfrm>
          <a:custGeom>
            <a:avLst/>
            <a:gdLst/>
            <a:ahLst/>
            <a:cxnLst/>
            <a:rect l="l" t="t" r="r" b="b"/>
            <a:pathLst>
              <a:path w="295960" h="0">
                <a:moveTo>
                  <a:pt x="0" y="0"/>
                </a:moveTo>
                <a:lnTo>
                  <a:pt x="29596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4500" y="4471034"/>
            <a:ext cx="6886575" cy="4639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algn="ctr" marL="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9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30555" sz="1500" spc="67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𝑅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135">
                <a:latin typeface="Cambria Math"/>
                <a:cs typeface="Cambria Math"/>
              </a:rPr>
              <a:t>1</a:t>
            </a:r>
            <a:r>
              <a:rPr dirty="0" smtClean="0" sz="1400" spc="50">
                <a:latin typeface="Cambria Math"/>
                <a:cs typeface="Cambria Math"/>
              </a:rPr>
              <a:t>)</a:t>
            </a:r>
            <a:r>
              <a:rPr dirty="0" smtClean="0" sz="1400" spc="10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5.63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5.63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282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3"/>
              </a:spcBef>
            </a:pPr>
            <a:endParaRPr sz="950"/>
          </a:p>
          <a:p>
            <a:pPr algn="just" marL="239395" marR="12700" indent="-227329">
              <a:lnSpc>
                <a:spcPct val="111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olta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ain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5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ff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at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ow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que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crease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off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For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elow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is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2</a:t>
            </a:r>
            <a:r>
              <a:rPr dirty="0" smtClean="0" sz="1400" spc="0" i="1">
                <a:latin typeface="Times New Roman"/>
                <a:cs typeface="Times New Roman"/>
              </a:rPr>
              <a:t>0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in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algn="ctr" marL="239395" marR="1270" indent="-227329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𝑓=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5">
                <a:latin typeface="Cambria Math"/>
                <a:cs typeface="Cambria Math"/>
              </a:rPr>
              <a:t>1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  <a:p>
            <a:pPr marL="239395" marR="12700" indent="39370">
              <a:lnSpc>
                <a:spcPct val="111600"/>
              </a:lnSpc>
              <a:spcBef>
                <a:spcPts val="10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re,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7"/>
              </a:spcBef>
            </a:pPr>
            <a:endParaRPr sz="1300"/>
          </a:p>
          <a:p>
            <a:pPr algn="ctr" marR="6223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A</a:t>
            </a:r>
            <a:r>
              <a:rPr dirty="0" smtClean="0" sz="1400" spc="5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e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����</a:t>
            </a:r>
            <a:r>
              <a:rPr dirty="0" smtClean="0" baseline="-16666" sz="1500" spc="-179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baseline="3968" sz="2100" spc="187">
                <a:latin typeface="Cambria Math"/>
                <a:cs typeface="Cambria Math"/>
              </a:rPr>
              <a:t>√</a:t>
            </a:r>
            <a:r>
              <a:rPr dirty="0" smtClean="0" sz="1400" spc="12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33333" sz="1500" spc="30">
                <a:latin typeface="Cambria Math"/>
                <a:cs typeface="Cambria Math"/>
              </a:rPr>
              <a:t>2</a:t>
            </a:r>
            <a:r>
              <a:rPr dirty="0" smtClean="0" baseline="33333" sz="1500" spc="30">
                <a:latin typeface="Cambria Math"/>
                <a:cs typeface="Cambria Math"/>
              </a:rPr>
              <a:t> </a:t>
            </a:r>
            <a:r>
              <a:rPr dirty="0" smtClean="0" baseline="33333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135">
                <a:latin typeface="Cambria Math"/>
                <a:cs typeface="Cambria Math"/>
              </a:rPr>
              <a:t>1</a:t>
            </a:r>
            <a:r>
              <a:rPr dirty="0" smtClean="0" baseline="33333" sz="1500" spc="30">
                <a:latin typeface="Cambria Math"/>
                <a:cs typeface="Cambria Math"/>
              </a:rPr>
              <a:t>2</a:t>
            </a:r>
            <a:r>
              <a:rPr dirty="0" smtClean="0" baseline="33333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baseline="3968" sz="2100" spc="187">
                <a:latin typeface="Cambria Math"/>
                <a:cs typeface="Cambria Math"/>
              </a:rPr>
              <a:t>√</a:t>
            </a:r>
            <a:r>
              <a:rPr dirty="0" smtClean="0" sz="1400" spc="12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33333" sz="1500" spc="30">
                <a:latin typeface="Cambria Math"/>
                <a:cs typeface="Cambria Math"/>
              </a:rPr>
              <a:t>2</a:t>
            </a:r>
            <a:r>
              <a:rPr dirty="0" smtClean="0" baseline="33333" sz="1500" spc="30">
                <a:latin typeface="Cambria Math"/>
                <a:cs typeface="Cambria Math"/>
              </a:rPr>
              <a:t> </a:t>
            </a:r>
            <a:r>
              <a:rPr dirty="0" smtClean="0" baseline="33333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2222" sz="1500" spc="30">
                <a:latin typeface="Cambria Math"/>
                <a:cs typeface="Cambria Math"/>
              </a:rPr>
              <a:t>2</a:t>
            </a:r>
            <a:endParaRPr baseline="22222" sz="15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marL="162941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baseline="5952" sz="2100" spc="195">
                <a:latin typeface="Cambria Math"/>
                <a:cs typeface="Cambria Math"/>
              </a:rPr>
              <a:t>√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36111" sz="1500" spc="30">
                <a:latin typeface="Cambria Math"/>
                <a:cs typeface="Cambria Math"/>
              </a:rPr>
              <a:t>2</a:t>
            </a:r>
            <a:r>
              <a:rPr dirty="0" smtClean="0" baseline="36111" sz="1500" spc="30">
                <a:latin typeface="Cambria Math"/>
                <a:cs typeface="Cambria Math"/>
              </a:rPr>
              <a:t> </a:t>
            </a:r>
            <a:r>
              <a:rPr dirty="0" smtClean="0" baseline="36111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36111" sz="1500" spc="30">
                <a:latin typeface="Cambria Math"/>
                <a:cs typeface="Cambria Math"/>
              </a:rPr>
              <a:t>2</a:t>
            </a:r>
            <a:r>
              <a:rPr dirty="0" smtClean="0" baseline="36111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baseline="5952" sz="2100" spc="187">
                <a:latin typeface="Cambria Math"/>
                <a:cs typeface="Cambria Math"/>
              </a:rPr>
              <a:t>√</a:t>
            </a:r>
            <a:r>
              <a:rPr dirty="0" smtClean="0" sz="1400" spc="12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36111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√1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1)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27"/>
              </a:spcBef>
            </a:pPr>
            <a:endParaRPr sz="1100"/>
          </a:p>
          <a:p>
            <a:pPr marL="162941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01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endParaRPr sz="14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16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dB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5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160514" y="9260027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1388" y="3147060"/>
            <a:ext cx="5481827" cy="306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8754"/>
            <a:ext cx="6885940" cy="2851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3335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Bode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10" b="1" i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dec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20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20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de.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ilog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e)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ode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ears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ct val="11140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(0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dB)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deca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Cambria Math"/>
                <a:cs typeface="Cambria Math"/>
              </a:rPr>
              <a:t>e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 decr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r>
              <a:rPr dirty="0" smtClean="0" sz="1400" spc="1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sly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“</a:t>
            </a:r>
            <a:r>
              <a:rPr dirty="0" smtClean="0" sz="1400" spc="0">
                <a:latin typeface="Times New Roman"/>
                <a:cs typeface="Times New Roman"/>
              </a:rPr>
              <a:t>bre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”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ow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k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que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961510"/>
            <a:ext cx="1743075" cy="542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5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12: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ode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ot.</a:t>
            </a:r>
            <a:r>
              <a:rPr dirty="0" smtClean="0" sz="1200" spc="0">
                <a:latin typeface="Times New Roman"/>
                <a:cs typeface="Times New Roman"/>
              </a:rPr>
              <a:t> (</a:t>
            </a:r>
            <a:r>
              <a:rPr dirty="0" smtClean="0" sz="1200" spc="-1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lue is 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l;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is a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l.)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188044"/>
            <a:ext cx="6885940" cy="3001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-off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oc</a:t>
            </a:r>
            <a:r>
              <a:rPr dirty="0" smtClean="0" sz="1400" spc="5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ave</a:t>
            </a:r>
            <a:r>
              <a:rPr dirty="0" smtClean="0" sz="1400" spc="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5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</a:t>
            </a:r>
            <a:r>
              <a:rPr dirty="0" smtClean="0" sz="1400" spc="-1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oct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0">
                <a:latin typeface="Times New Roman"/>
                <a:cs typeface="Times New Roman"/>
              </a:rPr>
              <a:t> an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100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100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 </a:t>
            </a:r>
            <a:r>
              <a:rPr dirty="0" smtClean="0" sz="1400" spc="-4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oct</a:t>
            </a:r>
            <a:r>
              <a:rPr dirty="0" smtClean="0" sz="1400" spc="-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10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 </a:t>
            </a:r>
            <a:r>
              <a:rPr dirty="0" smtClean="0" sz="1400" spc="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  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oct</a:t>
            </a:r>
            <a:r>
              <a:rPr dirty="0" smtClean="0" sz="1400" spc="-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1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7"/>
              </a:spcBef>
            </a:pPr>
            <a:endParaRPr sz="750"/>
          </a:p>
          <a:p>
            <a:pPr algn="just" marL="12700" marR="12700">
              <a:lnSpc>
                <a:spcPct val="1118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has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10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700"/>
              </a:lnSpc>
              <a:spcBef>
                <a:spcPts val="3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7.</a:t>
            </a:r>
            <a:endParaRPr sz="1400">
              <a:latin typeface="Times New Roman"/>
              <a:cs typeface="Times New Roman"/>
            </a:endParaRPr>
          </a:p>
          <a:p>
            <a:pPr marL="181102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0.707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70.7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5476" y="7018019"/>
            <a:ext cx="4407408" cy="266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3992"/>
            <a:ext cx="6887209" cy="3553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</a:t>
            </a:r>
            <a:r>
              <a:rPr dirty="0" smtClean="0" sz="1400" spc="0">
                <a:latin typeface="Cambria Math"/>
                <a:cs typeface="Cambria Math"/>
              </a:rPr>
              <a:t>z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20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algn="just" marL="12700" marR="3477895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41"/>
              </a:spcBef>
            </a:pPr>
            <a:endParaRPr sz="900"/>
          </a:p>
          <a:p>
            <a:pPr algn="just" marL="12700" marR="13335">
              <a:lnSpc>
                <a:spcPct val="1118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</a:t>
            </a:r>
            <a:r>
              <a:rPr dirty="0" smtClean="0" sz="1400" spc="0">
                <a:latin typeface="Cambria Math"/>
                <a:cs typeface="Cambria Math"/>
              </a:rPr>
              <a:t>z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0.01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15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 </a:t>
            </a:r>
            <a:r>
              <a:rPr dirty="0" smtClean="0" sz="1400" spc="-14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 </a:t>
            </a:r>
            <a:r>
              <a:rPr dirty="0" smtClean="0" sz="1400" spc="-1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R="254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0.01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 algn="just" marL="239395" marR="13335" indent="-227329">
              <a:lnSpc>
                <a:spcPct val="1109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hase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Shi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put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RC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rcu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30" b="1" i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creases.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zero</a:t>
            </a:r>
            <a:r>
              <a:rPr dirty="0" smtClean="0" sz="1400" spc="0">
                <a:latin typeface="Times New Roman"/>
                <a:cs typeface="Times New Roman"/>
              </a:rPr>
              <a:t> 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13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2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021454"/>
            <a:ext cx="6885940" cy="2993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218694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𝜽=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𝐭𝐚�</a:t>
            </a:r>
            <a:r>
              <a:rPr dirty="0" smtClean="0" baseline="27777" sz="1500" spc="-22">
                <a:latin typeface="Cambria Math"/>
                <a:cs typeface="Cambria Math"/>
              </a:rPr>
              <a:t>−</a:t>
            </a:r>
            <a:r>
              <a:rPr dirty="0" smtClean="0" baseline="27777" sz="1500" spc="60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23939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6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40"/>
              </a:spcBef>
            </a:pPr>
            <a:r>
              <a:rPr dirty="0" smtClean="0" sz="1400">
                <a:latin typeface="Cambria Math"/>
                <a:cs typeface="Cambria Math"/>
              </a:rPr>
              <a:t>𝜃=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ta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ta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0°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23939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40"/>
              </a:spcBef>
            </a:pPr>
            <a:r>
              <a:rPr dirty="0" smtClean="0" sz="1400">
                <a:latin typeface="Cambria Math"/>
                <a:cs typeface="Cambria Math"/>
              </a:rPr>
              <a:t>𝜃=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ta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baseline="27777" sz="1500" spc="-30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ta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45°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36"/>
              </a:spcBef>
            </a:pPr>
            <a:endParaRPr sz="950"/>
          </a:p>
          <a:p>
            <a:pPr marL="23939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50"/>
              </a:spcBef>
            </a:pPr>
            <a:r>
              <a:rPr dirty="0" smtClean="0" sz="1400">
                <a:latin typeface="Cambria Math"/>
                <a:cs typeface="Cambria Math"/>
              </a:rPr>
              <a:t>𝜃=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ta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ta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84.3°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algn="just"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how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ase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ift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14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90°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le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shown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2672" y="4021454"/>
            <a:ext cx="11652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828533"/>
            <a:ext cx="2200275" cy="358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38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: Ph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 </a:t>
            </a:r>
            <a:r>
              <a:rPr dirty="0" smtClean="0" sz="1200" spc="5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rsus</a:t>
            </a:r>
            <a:r>
              <a:rPr dirty="0" smtClean="0" sz="1200" spc="0">
                <a:latin typeface="Times New Roman"/>
                <a:cs typeface="Times New Roman"/>
              </a:rPr>
              <a:t> 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input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1716" y="329184"/>
            <a:ext cx="4005072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59991" y="4651247"/>
            <a:ext cx="5989320" cy="2772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770107"/>
            <a:ext cx="2466975" cy="717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64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14: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ut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 </a:t>
            </a:r>
            <a:r>
              <a:rPr dirty="0" smtClean="0" sz="1200" spc="5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 le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 the input</a:t>
            </a:r>
            <a:r>
              <a:rPr dirty="0" smtClean="0" sz="1200" spc="0">
                <a:latin typeface="Times New Roman"/>
                <a:cs typeface="Times New Roman"/>
              </a:rPr>
              <a:t>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low midr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mount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to the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 ph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𝜃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217389"/>
            <a:ext cx="6887845" cy="19202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 O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ut </a:t>
            </a:r>
            <a:r>
              <a:rPr dirty="0" smtClean="0" sz="1400" spc="0" b="1" i="1">
                <a:latin typeface="Times New Roman"/>
                <a:cs typeface="Times New Roman"/>
              </a:rPr>
              <a:t>RC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uit: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8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a).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nce),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vely 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2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5(c).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576" y="4152519"/>
            <a:ext cx="3730625" cy="510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9253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 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8309" y="4152519"/>
            <a:ext cx="11652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5090795"/>
            <a:ext cx="1201420" cy="10013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15: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ts val="1600"/>
              </a:lnSpc>
              <a:spcBef>
                <a:spcPts val="65"/>
              </a:spcBef>
            </a:pPr>
            <a:r>
              <a:rPr dirty="0" smtClean="0" sz="1200">
                <a:latin typeface="Times New Roman"/>
                <a:cs typeface="Times New Roman"/>
              </a:rPr>
              <a:t>D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lopm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of</a:t>
            </a:r>
            <a:r>
              <a:rPr dirty="0" smtClean="0" sz="1200" spc="0">
                <a:latin typeface="Times New Roman"/>
                <a:cs typeface="Times New Roman"/>
              </a:rPr>
              <a:t> the 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low-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output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mtClean="0" sz="120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360213"/>
            <a:ext cx="6885940" cy="1774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 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4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 dB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marL="12700" marR="13335">
              <a:lnSpc>
                <a:spcPct val="109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5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-3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863" y="320040"/>
            <a:ext cx="5210555" cy="306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11652" y="7193280"/>
            <a:ext cx="3671315" cy="2555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87753" y="778764"/>
            <a:ext cx="9690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328034"/>
            <a:ext cx="6885940" cy="1059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.33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hase S</a:t>
            </a:r>
            <a:r>
              <a:rPr dirty="0" smtClean="0" sz="1400" spc="-20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-25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utp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RC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cu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phase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9238" y="4461890"/>
            <a:ext cx="3675379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𝜽=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𝐭𝐚�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𝐭𝐚�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0477" y="4461890"/>
            <a:ext cx="11658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774402"/>
            <a:ext cx="6887209" cy="2452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6510">
              <a:lnSpc>
                <a:spcPct val="112100"/>
              </a:lnSpc>
            </a:pPr>
            <a:r>
              <a:rPr dirty="0" smtClean="0" sz="1400">
                <a:latin typeface="Cambria Math"/>
                <a:cs typeface="Cambria Math"/>
              </a:rPr>
              <a:t>𝜃≅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0°</a:t>
            </a:r>
            <a:r>
              <a:rPr dirty="0" smtClean="0" sz="1400" spc="14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90°</a:t>
            </a:r>
            <a:r>
              <a:rPr dirty="0" smtClean="0" sz="1400" spc="14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ro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8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0">
                <a:latin typeface="Cambria Math"/>
                <a:cs typeface="Cambria Math"/>
              </a:rPr>
              <a:t>45</a:t>
            </a:r>
            <a:r>
              <a:rPr dirty="0" smtClean="0" sz="1400" spc="-15">
                <a:latin typeface="Cambria Math"/>
                <a:cs typeface="Cambria Math"/>
              </a:rPr>
              <a:t>°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ts val="188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ss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uit: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ird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2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–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alre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kno</a:t>
            </a:r>
            <a:r>
              <a:rPr dirty="0" smtClean="0" sz="1400" spc="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endParaRPr sz="1400">
              <a:latin typeface="Times New Roman"/>
              <a:cs typeface="Times New Roman"/>
            </a:endParaRPr>
          </a:p>
          <a:p>
            <a:pPr marL="239395" marR="20320">
              <a:lnSpc>
                <a:spcPct val="110700"/>
              </a:lnSpc>
              <a:spcBef>
                <a:spcPts val="35"/>
              </a:spcBef>
            </a:pP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uff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reactan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239395" marR="13970">
              <a:lnSpc>
                <a:spcPct val="111400"/>
              </a:lnSpc>
              <a:spcBef>
                <a:spcPts val="120"/>
              </a:spcBef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creases.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lac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fo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135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986237"/>
            <a:ext cx="2508885" cy="5861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46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17: At low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45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𝐶</a:t>
            </a:r>
            <a:r>
              <a:rPr dirty="0" smtClean="0" baseline="-16339" sz="1275" spc="22">
                <a:latin typeface="Cambria Math"/>
                <a:cs typeface="Cambria Math"/>
              </a:rPr>
              <a:t>2</a:t>
            </a:r>
            <a:r>
              <a:rPr dirty="0" smtClean="0" baseline="-16339" sz="1275" spc="7">
                <a:latin typeface="Cambria Math"/>
                <a:cs typeface="Cambria Math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in pa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with </a:t>
            </a:r>
            <a:r>
              <a:rPr dirty="0" smtClean="0" sz="1200" spc="0">
                <a:latin typeface="Cambria Math"/>
                <a:cs typeface="Cambria Math"/>
              </a:rPr>
              <a:t>𝑅</a:t>
            </a:r>
            <a:r>
              <a:rPr dirty="0" smtClean="0" baseline="-16339" sz="1275" spc="75">
                <a:latin typeface="Cambria Math"/>
                <a:cs typeface="Cambria Math"/>
              </a:rPr>
              <a:t>E</a:t>
            </a:r>
            <a:r>
              <a:rPr dirty="0" smtClean="0" baseline="-16339" sz="1275" spc="75">
                <a:latin typeface="Cambria Math"/>
                <a:cs typeface="Cambria Math"/>
              </a:rPr>
              <a:t> </a:t>
            </a:r>
            <a:r>
              <a:rPr dirty="0" smtClean="0" baseline="-16339" sz="1275" spc="-30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tes an imp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that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39" y="4511040"/>
            <a:ext cx="477774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3938"/>
            <a:ext cx="6886575" cy="2008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4799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7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8(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2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Figure 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202">
                <a:latin typeface="Cambria Math"/>
                <a:cs typeface="Cambria Math"/>
              </a:rPr>
              <a:t>ℎ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27">
                <a:latin typeface="Cambria Math"/>
                <a:cs typeface="Cambria Math"/>
              </a:rPr>
              <a:t>ℎ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22">
                <a:latin typeface="Cambria Math"/>
                <a:cs typeface="Cambria Math"/>
              </a:rPr>
              <a:t>1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8(c).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8(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763905">
              <a:lnSpc>
                <a:spcPct val="100000"/>
              </a:lnSpc>
              <a:spcBef>
                <a:spcPts val="335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baseline="1984" sz="2100" spc="15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67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202">
                <a:latin typeface="Cambria Math"/>
                <a:cs typeface="Cambria Math"/>
              </a:rPr>
              <a:t>ℎ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8629" y="2486406"/>
            <a:ext cx="216027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������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 </a:t>
            </a:r>
            <a:r>
              <a:rPr dirty="0" smtClean="0" baseline="11904" sz="2100" spc="-7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44444" sz="1500" spc="82">
                <a:latin typeface="Cambria Math"/>
                <a:cs typeface="Cambria Math"/>
              </a:rPr>
              <a:t>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4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0">
                <a:latin typeface="Cambria Math"/>
                <a:cs typeface="Cambria Math"/>
              </a:rPr>
              <a:t>𝜷</a:t>
            </a:r>
            <a:r>
              <a:rPr dirty="0" smtClean="0" sz="1000" spc="-5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2401" y="2449830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576" y="2702630"/>
            <a:ext cx="6661150" cy="721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67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202">
                <a:latin typeface="Cambria Math"/>
                <a:cs typeface="Cambria Math"/>
              </a:rPr>
              <a:t>ℎ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6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18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e).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(f).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3077" y="3587115"/>
            <a:ext cx="1517650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��[</a:t>
            </a:r>
            <a:r>
              <a:rPr dirty="0" smtClean="0" baseline="-27777" sz="2100" spc="7">
                <a:latin typeface="Cambria Math"/>
                <a:cs typeface="Cambria Math"/>
              </a:rPr>
              <a:t>(</a:t>
            </a:r>
            <a:r>
              <a:rPr dirty="0" smtClean="0" baseline="-27777" sz="2100" spc="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5139" y="3414903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3075" y="3675507"/>
            <a:ext cx="165925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]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9426" y="3678046"/>
            <a:ext cx="2144903" cy="0"/>
          </a:xfrm>
          <a:custGeom>
            <a:avLst/>
            <a:gdLst/>
            <a:ahLst/>
            <a:cxnLst/>
            <a:rect l="l" t="t" r="r" b="b"/>
            <a:pathLst>
              <a:path w="2144903" h="0">
                <a:moveTo>
                  <a:pt x="0" y="0"/>
                </a:moveTo>
                <a:lnTo>
                  <a:pt x="214490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997577" y="3550539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576" y="3911727"/>
            <a:ext cx="4906645" cy="531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1920875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��𝑖�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𝑟</a:t>
            </a:r>
            <a:r>
              <a:rPr dirty="0" smtClean="0" baseline="44444" sz="1500" spc="82">
                <a:latin typeface="Cambria Math"/>
                <a:cs typeface="Cambria Math"/>
              </a:rPr>
              <a:t>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35">
                <a:latin typeface="Cambria Math"/>
                <a:cs typeface="Cambria Math"/>
              </a:rPr>
              <a:t>E</a:t>
            </a:r>
            <a:r>
              <a:rPr dirty="0" smtClean="0" sz="1000" spc="35">
                <a:latin typeface="Cambria Math"/>
                <a:cs typeface="Cambria Math"/>
              </a:rPr>
              <a:t>1</a:t>
            </a:r>
            <a:r>
              <a:rPr dirty="0" smtClean="0" sz="1000" spc="35">
                <a:latin typeface="Cambria Math"/>
                <a:cs typeface="Cambria Math"/>
              </a:rPr>
              <a:t> </a:t>
            </a:r>
            <a:r>
              <a:rPr dirty="0" smtClean="0" sz="1000" spc="-8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135">
                <a:latin typeface="Cambria Math"/>
                <a:cs typeface="Cambria Math"/>
              </a:rPr>
              <a:t>ℎ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0">
                <a:latin typeface="Cambria Math"/>
                <a:cs typeface="Cambria Math"/>
              </a:rPr>
              <a:t>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5525449"/>
            <a:ext cx="1871345" cy="579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18: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ment</a:t>
            </a:r>
            <a:r>
              <a:rPr dirty="0" smtClean="0" sz="1200" spc="0">
                <a:latin typeface="Times New Roman"/>
                <a:cs typeface="Times New Roman"/>
              </a:rPr>
              <a:t> of the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25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</a:t>
            </a:r>
            <a:r>
              <a:rPr dirty="0" smtClean="0" sz="1200" spc="0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567" y="882396"/>
            <a:ext cx="5088635" cy="2950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98520" y="7641335"/>
            <a:ext cx="3535679" cy="2086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02752"/>
            <a:ext cx="6885305" cy="541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79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-3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9,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𝛽=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043938"/>
            <a:ext cx="9677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789807"/>
            <a:ext cx="6583045" cy="1077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ℎ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315595">
              <a:lnSpc>
                <a:spcPct val="100000"/>
              </a:lnSpc>
              <a:spcBef>
                <a:spcPts val="335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52">
                <a:latin typeface="Cambria Math"/>
                <a:cs typeface="Cambria Math"/>
              </a:rPr>
              <a:t>1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𝑅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202">
                <a:latin typeface="Cambria Math"/>
                <a:cs typeface="Cambria Math"/>
              </a:rPr>
              <a:t>ℎ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2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200</a:t>
            </a:r>
            <a:endParaRPr sz="1400">
              <a:latin typeface="Cambria Math"/>
              <a:cs typeface="Cambria Math"/>
            </a:endParaRPr>
          </a:p>
          <a:p>
            <a:pPr marL="1230630">
              <a:lnSpc>
                <a:spcPct val="100000"/>
              </a:lnSpc>
              <a:spcBef>
                <a:spcPts val="359"/>
              </a:spcBef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45.5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764" y="5028819"/>
            <a:ext cx="94551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�𝑦��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8677" y="5119751"/>
            <a:ext cx="1801622" cy="0"/>
          </a:xfrm>
          <a:custGeom>
            <a:avLst/>
            <a:gdLst/>
            <a:ahLst/>
            <a:cxnLst/>
            <a:rect l="l" t="t" r="r" b="b"/>
            <a:pathLst>
              <a:path w="1801622" h="0">
                <a:moveTo>
                  <a:pt x="0" y="0"/>
                </a:moveTo>
                <a:lnTo>
                  <a:pt x="180162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706751" y="4856607"/>
            <a:ext cx="23406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228215" algn="l"/>
              </a:tabLst>
            </a:pPr>
            <a:r>
              <a:rPr dirty="0" smtClean="0" sz="1400">
                <a:latin typeface="Cambria Math"/>
                <a:cs typeface="Cambria Math"/>
              </a:rPr>
              <a:t>1	</a:t>
            </a: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5977" y="5165978"/>
            <a:ext cx="181991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2𝜋</a:t>
            </a:r>
            <a:r>
              <a:rPr dirty="0" smtClean="0" baseline="11904" sz="2100" spc="7">
                <a:latin typeface="Cambria Math"/>
                <a:cs typeface="Cambria Math"/>
              </a:rPr>
              <a:t>[</a:t>
            </a:r>
            <a:r>
              <a:rPr dirty="0" smtClean="0" baseline="11904" sz="2100" spc="7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��𝑖�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35">
                <a:latin typeface="Cambria Math"/>
                <a:cs typeface="Cambria Math"/>
              </a:rPr>
              <a:t>E</a:t>
            </a:r>
            <a:r>
              <a:rPr dirty="0" smtClean="0" sz="1000" spc="90">
                <a:latin typeface="Cambria Math"/>
                <a:cs typeface="Cambria Math"/>
              </a:rPr>
              <a:t>2</a:t>
            </a:r>
            <a:r>
              <a:rPr dirty="0" smtClean="0" baseline="11904" sz="2100" spc="7">
                <a:latin typeface="Cambria Math"/>
                <a:cs typeface="Cambria Math"/>
              </a:rPr>
              <a:t>]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2075" y="5119751"/>
            <a:ext cx="2167381" cy="0"/>
          </a:xfrm>
          <a:custGeom>
            <a:avLst/>
            <a:gdLst/>
            <a:ahLst/>
            <a:cxnLst/>
            <a:rect l="l" t="t" r="r" b="b"/>
            <a:pathLst>
              <a:path w="2167381" h="0">
                <a:moveTo>
                  <a:pt x="0" y="0"/>
                </a:moveTo>
                <a:lnTo>
                  <a:pt x="216738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06495" y="4992242"/>
            <a:ext cx="31826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411095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36.0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9375" y="5111115"/>
            <a:ext cx="21939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2𝜋</a:t>
            </a:r>
            <a:r>
              <a:rPr dirty="0" smtClean="0" baseline="1984" sz="2100">
                <a:latin typeface="Cambria Math"/>
                <a:cs typeface="Cambria Math"/>
              </a:rPr>
              <a:t>[</a:t>
            </a:r>
            <a:r>
              <a:rPr dirty="0" smtClean="0" sz="1400">
                <a:latin typeface="Cambria Math"/>
                <a:cs typeface="Cambria Math"/>
              </a:rPr>
              <a:t>45.5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]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5462559"/>
            <a:ext cx="6887845" cy="2401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524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9,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R="13335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89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reactan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zer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ts val="1870"/>
              </a:lnSpc>
              <a:spcBef>
                <a:spcPts val="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gh-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ss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165" b="1" i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rcui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239395" marR="15875">
              <a:lnSpc>
                <a:spcPts val="1850"/>
              </a:lnSpc>
              <a:spcBef>
                <a:spcPts val="40"/>
              </a:spcBef>
            </a:pPr>
            <a:r>
              <a:rPr dirty="0" smtClean="0" sz="140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8651443"/>
            <a:ext cx="321437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20: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Z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4567" y="1184147"/>
            <a:ext cx="2895599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579876" y="5059679"/>
            <a:ext cx="3857244" cy="219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7900"/>
            <a:ext cx="6885305" cy="2642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Inp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2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4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 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algn="ctr" marR="16637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21: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nput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5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endParaRPr baseline="-13888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mtClean="0" sz="140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endParaRPr baseline="1984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2826" y="3224403"/>
            <a:ext cx="1352550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��</a:t>
            </a:r>
            <a:r>
              <a:rPr dirty="0" smtClean="0" baseline="-25793" sz="2100" spc="7">
                <a:latin typeface="Cambria Math"/>
                <a:cs typeface="Cambria Math"/>
              </a:rPr>
              <a:t>(</a:t>
            </a:r>
            <a:r>
              <a:rPr dirty="0" smtClean="0" baseline="-25793" sz="2100" spc="0">
                <a:latin typeface="Cambria Math"/>
                <a:cs typeface="Cambria Math"/>
              </a:rPr>
              <a:t>𝑹</a:t>
            </a:r>
            <a:endParaRPr baseline="-25793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9795" y="3051809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0610" y="3394075"/>
            <a:ext cx="12122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123315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𝐆��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9295" y="3306698"/>
            <a:ext cx="9988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95067" y="3315334"/>
            <a:ext cx="1621535" cy="0"/>
          </a:xfrm>
          <a:custGeom>
            <a:avLst/>
            <a:gdLst/>
            <a:ahLst/>
            <a:cxnLst/>
            <a:rect l="l" t="t" r="r" b="b"/>
            <a:pathLst>
              <a:path w="1621535" h="0">
                <a:moveTo>
                  <a:pt x="0" y="0"/>
                </a:moveTo>
                <a:lnTo>
                  <a:pt x="162153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26304" y="3187827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3526185"/>
            <a:ext cx="6886575" cy="10013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7780" indent="-229235">
              <a:lnSpc>
                <a:spcPct val="1207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7.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7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98650" y="4551807"/>
            <a:ext cx="16135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𝜽=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𝐭𝐚�</a:t>
            </a:r>
            <a:r>
              <a:rPr dirty="0" smtClean="0" baseline="27777" sz="1500" spc="-30">
                <a:latin typeface="Cambria Math"/>
                <a:cs typeface="Cambria Math"/>
              </a:rPr>
              <a:t>−</a:t>
            </a:r>
            <a:r>
              <a:rPr dirty="0" smtClean="0" baseline="27777" sz="1500" spc="67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2004" y="4551807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4865751"/>
            <a:ext cx="6885940" cy="4410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524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7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0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9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22?</a:t>
            </a:r>
            <a:endParaRPr sz="1400">
              <a:latin typeface="Times New Roman"/>
              <a:cs typeface="Times New Roman"/>
            </a:endParaRPr>
          </a:p>
          <a:p>
            <a:pPr algn="ctr" marL="1019810">
              <a:lnSpc>
                <a:spcPct val="100000"/>
              </a:lnSpc>
              <a:spcBef>
                <a:spcPts val="19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  <a:p>
            <a:pPr algn="just" marL="12700" marR="4545330">
              <a:lnSpc>
                <a:spcPct val="100000"/>
              </a:lnSpc>
              <a:spcBef>
                <a:spcPts val="14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𝑖�</a:t>
            </a:r>
            <a:endParaRPr baseline="-16666" sz="1500">
              <a:latin typeface="Cambria Math"/>
              <a:cs typeface="Cambria Math"/>
            </a:endParaRPr>
          </a:p>
          <a:p>
            <a:pPr algn="just" marL="12700" marR="511048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387286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endParaRPr baseline="1984" sz="2100">
              <a:latin typeface="Cambria Math"/>
              <a:cs typeface="Cambria Math"/>
            </a:endParaRPr>
          </a:p>
          <a:p>
            <a:pPr algn="just" marL="12700" marR="4274185">
              <a:lnSpc>
                <a:spcPct val="100000"/>
              </a:lnSpc>
              <a:spcBef>
                <a:spcPts val="380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76"/>
              </a:spcBef>
            </a:pPr>
            <a:endParaRPr sz="1100"/>
          </a:p>
          <a:p>
            <a:pPr algn="just" marL="12700" marR="3847465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5853430">
              <a:lnSpc>
                <a:spcPct val="100000"/>
              </a:lnSpc>
              <a:spcBef>
                <a:spcPts val="380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algn="just" marL="12700" marR="1937385">
              <a:lnSpc>
                <a:spcPct val="100000"/>
              </a:lnSpc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.001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16.2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 algn="just" marL="12700" marR="3562985">
              <a:lnSpc>
                <a:spcPct val="100000"/>
              </a:lnSpc>
              <a:spcBef>
                <a:spcPts val="360"/>
              </a:spcBef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1666239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𝜋𝑅</a:t>
            </a:r>
            <a:r>
              <a:rPr dirty="0" smtClean="0" baseline="-16666" sz="1500" spc="187">
                <a:latin typeface="Cambria Math"/>
                <a:cs typeface="Cambria Math"/>
              </a:rPr>
              <a:t>G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01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15.9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 algn="just" marL="12700" marR="12700">
              <a:lnSpc>
                <a:spcPct val="110700"/>
              </a:lnSpc>
              <a:spcBef>
                <a:spcPts val="1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tle 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ference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two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 very low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 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65">
                <a:latin typeface="Cambria Math"/>
                <a:cs typeface="Cambria Math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marL="239395" marR="13335" indent="-227329">
              <a:lnSpc>
                <a:spcPct val="111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Output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ircuit: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8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1908048"/>
            <a:ext cx="7117080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59352" y="7217664"/>
            <a:ext cx="3482340" cy="2051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1576" y="419455"/>
            <a:ext cx="6657975" cy="1201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1500"/>
              </a:lnSpc>
            </a:pPr>
            <a:r>
              <a:rPr dirty="0" smtClean="0" sz="140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3(a).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6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(c).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3682" y="1634490"/>
            <a:ext cx="256730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6972" y="1634490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353178"/>
            <a:ext cx="6882130" cy="1233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6075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23: </a:t>
            </a:r>
            <a:r>
              <a:rPr dirty="0" smtClean="0" sz="1200" spc="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ment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output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algn="just" marL="239395" marR="12700" indent="-227329">
              <a:lnSpc>
                <a:spcPct val="110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17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6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inates</a:t>
            </a:r>
            <a:r>
              <a:rPr dirty="0" smtClean="0" sz="1400" spc="0">
                <a:latin typeface="Times New Roman"/>
                <a:cs typeface="Times New Roman"/>
              </a:rPr>
              <a:t> 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476" y="5609716"/>
            <a:ext cx="369379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𝜽=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𝐭𝐚�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𝐭𝐚�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9704" y="5609716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5926739"/>
            <a:ext cx="6887845" cy="3279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3335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gle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3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°</a:t>
            </a:r>
            <a:r>
              <a:rPr dirty="0" smtClean="0" sz="1400" spc="1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°</a:t>
            </a:r>
            <a:r>
              <a:rPr dirty="0" smtClean="0" sz="1400" spc="1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°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6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 marR="15875">
              <a:lnSpc>
                <a:spcPts val="1880"/>
              </a:lnSpc>
              <a:spcBef>
                <a:spcPts val="85"/>
              </a:spcBef>
            </a:pPr>
            <a:r>
              <a:rPr dirty="0" smtClean="0" sz="1400" spc="5">
                <a:latin typeface="Times New Roman"/>
                <a:cs typeface="Times New Roman"/>
              </a:rPr>
              <a:t>24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4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@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 algn="ctr" marL="109283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120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M</a:t>
            </a:r>
            <a:r>
              <a:rPr dirty="0" smtClean="0" baseline="11904" sz="2100" spc="0">
                <a:latin typeface="Cambria Math"/>
                <a:cs typeface="Cambria Math"/>
              </a:rPr>
              <a:t>Ω</a:t>
            </a:r>
            <a:endParaRPr baseline="11904" sz="21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38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0192" y="6274308"/>
            <a:ext cx="4009644" cy="345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5516"/>
            <a:ext cx="6887845" cy="6122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270">
              <a:lnSpc>
                <a:spcPct val="100000"/>
              </a:lnSpc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17.3</a:t>
            </a:r>
            <a:r>
              <a:rPr dirty="0" smtClean="0" sz="1400" spc="-5">
                <a:latin typeface="Cambria Math"/>
                <a:cs typeface="Cambria Math"/>
              </a:rPr>
              <a:t> Hz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ctr" marR="127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.001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239395" marR="1397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To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req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cy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po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plifie</a:t>
            </a:r>
            <a:r>
              <a:rPr dirty="0" smtClean="0" sz="1400" spc="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le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k)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ines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algn="just" marL="239395" marR="15240">
              <a:lnSpc>
                <a:spcPct val="110900"/>
              </a:lnSpc>
              <a:spcBef>
                <a:spcPts val="5"/>
              </a:spcBef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</a:t>
            </a:r>
            <a:r>
              <a:rPr dirty="0" smtClean="0" sz="1400" spc="-1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other 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off 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k) 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25,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supe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ideal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three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lines)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endParaRPr sz="1400">
              <a:latin typeface="Times New Roman"/>
              <a:cs typeface="Times New Roman"/>
            </a:endParaRPr>
          </a:p>
          <a:p>
            <a:pPr algn="just" marL="239395" marR="17780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BJT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algn="just" marL="239395" marR="16510">
              <a:lnSpc>
                <a:spcPct val="111400"/>
              </a:lnSpc>
            </a:pP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ne.</a:t>
            </a:r>
            <a:endParaRPr sz="1400">
              <a:latin typeface="Times New Roman"/>
              <a:cs typeface="Times New Roman"/>
            </a:endParaRPr>
          </a:p>
          <a:p>
            <a:pPr algn="just" marL="239395" marR="13970" indent="-227329">
              <a:lnSpc>
                <a:spcPts val="1880"/>
              </a:lnSpc>
              <a:spcBef>
                <a:spcPts val="6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“</a:t>
            </a:r>
            <a:r>
              <a:rPr dirty="0" smtClean="0" sz="1400" spc="0">
                <a:latin typeface="Times New Roman"/>
                <a:cs typeface="Times New Roman"/>
              </a:rPr>
              <a:t>break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”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2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  <a:p>
            <a:pPr algn="just" marL="239395" marR="15875">
              <a:lnSpc>
                <a:spcPct val="112999"/>
              </a:lnSpc>
              <a:spcBef>
                <a:spcPts val="45"/>
              </a:spcBef>
            </a:pPr>
            <a:r>
              <a:rPr dirty="0" smtClean="0" sz="1400">
                <a:latin typeface="Times New Roman"/>
                <a:cs typeface="Times New Roman"/>
              </a:rPr>
              <a:t>at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decad</a:t>
            </a:r>
            <a:r>
              <a:rPr dirty="0" smtClean="0" sz="1400" spc="-2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9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it,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reached.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9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ct val="115500"/>
              </a:lnSpc>
              <a:spcBef>
                <a:spcPts val="100"/>
              </a:spcBef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deca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decade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�𝑦��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eak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off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decad</a:t>
            </a:r>
            <a:r>
              <a:rPr dirty="0" smtClean="0" sz="1400" spc="-2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340107"/>
            <a:ext cx="2686050" cy="10204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87325">
              <a:lnSpc>
                <a:spcPct val="1102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25: Compo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ite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ode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plot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ts val="1600"/>
              </a:lnSpc>
              <a:spcBef>
                <a:spcPts val="6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uits w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th dif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ritic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ies. Tot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shown </a:t>
            </a:r>
            <a:r>
              <a:rPr dirty="0" smtClean="0" sz="1200" spc="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mtClean="0" sz="1200">
                <a:latin typeface="Times New Roman"/>
                <a:cs typeface="Times New Roman"/>
              </a:rPr>
              <a:t>the blue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urv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908303"/>
            <a:ext cx="6149340" cy="270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996183" y="5350764"/>
            <a:ext cx="1891283" cy="215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2004" y="422656"/>
            <a:ext cx="6426200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65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5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acr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594227"/>
            <a:ext cx="6885940" cy="1762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6014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1: 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itive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oupled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 algn="just" marL="239395" marR="12700" indent="-227329">
              <a:lnSpc>
                <a:spcPct val="114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Effect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ss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it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2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l)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reacta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57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creat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su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sz="1400" spc="-1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sz="1400" spc="-10">
                <a:latin typeface="Cambria Math"/>
                <a:cs typeface="Cambria Math"/>
              </a:rPr>
              <a:t>≫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volta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𝑍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384781"/>
            <a:ext cx="6885940" cy="1724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00605" marR="157480" indent="-2145030">
              <a:lnSpc>
                <a:spcPct val="1059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2: Nonz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ro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the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itor in par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with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imp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𝑍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Times New Roman"/>
                <a:cs typeface="Times New Roman"/>
              </a:rPr>
              <a:t>), </a:t>
            </a:r>
            <a:r>
              <a:rPr dirty="0" smtClean="0" sz="1200" spc="-1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hich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algn="just" marL="239395" marR="1524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Effect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Inter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ce</a:t>
            </a:r>
            <a:r>
              <a:rPr dirty="0" smtClean="0" sz="1400" spc="3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e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ac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4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10-3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bipolar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3072" y="1598675"/>
            <a:ext cx="4175760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20367" y="4811267"/>
            <a:ext cx="6001511" cy="3454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6407"/>
            <a:ext cx="6886575" cy="1201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5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4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decade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ue)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6.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do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but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 for 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402138"/>
            <a:ext cx="2883535" cy="603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38125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26: Compo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ite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ode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plot of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sponse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</a:t>
            </a:r>
            <a:r>
              <a:rPr dirty="0" smtClean="0" sz="1200" spc="5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mtClean="0" sz="120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s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95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��</a:t>
            </a:r>
            <a:r>
              <a:rPr dirty="0" smtClean="0" baseline="-16339" sz="1275" spc="-15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. (</a:t>
            </a:r>
            <a:r>
              <a:rPr dirty="0" smtClean="0" sz="1200" spc="-1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l; 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is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tual.)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336892"/>
            <a:ext cx="6884670" cy="1052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4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-3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7,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idba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raw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marL="16510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8225282"/>
            <a:ext cx="6224905" cy="993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674370">
              <a:lnSpc>
                <a:spcPct val="100000"/>
              </a:lnSpc>
              <a:spcBef>
                <a:spcPts val="320"/>
              </a:spcBef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13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54.0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)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5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54</a:t>
            </a:r>
            <a:r>
              <a:rPr dirty="0" smtClean="0" sz="1400" spc="-15">
                <a:latin typeface="Cambria Math"/>
                <a:cs typeface="Cambria Math"/>
              </a:rPr>
              <a:t>.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34.3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1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160514" y="9260027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0464" y="4864608"/>
            <a:ext cx="4436364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0943"/>
            <a:ext cx="6842125" cy="2541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523494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0"/>
              </a:spcBef>
            </a:pPr>
            <a:endParaRPr sz="650"/>
          </a:p>
          <a:p>
            <a:pPr algn="ctr" marL="4445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9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30555" sz="1500" spc="67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𝑅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135">
                <a:latin typeface="Cambria Math"/>
                <a:cs typeface="Cambria Math"/>
              </a:rPr>
              <a:t>1</a:t>
            </a:r>
            <a:r>
              <a:rPr dirty="0" smtClean="0" sz="1400" spc="50">
                <a:latin typeface="Cambria Math"/>
                <a:cs typeface="Cambria Math"/>
              </a:rPr>
              <a:t>)</a:t>
            </a:r>
            <a:r>
              <a:rPr dirty="0" smtClean="0" sz="1400" spc="10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5.63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40"/>
              </a:spcBef>
            </a:pPr>
            <a:endParaRPr sz="550"/>
          </a:p>
          <a:p>
            <a:pPr algn="just" marL="12700" marR="464756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4318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5.63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282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 algn="just" marL="12700" marR="583565">
              <a:lnSpc>
                <a:spcPct val="111100"/>
              </a:lnSpc>
              <a:spcBef>
                <a:spcPts val="15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4381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.33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 marL="12700" marR="12700">
              <a:lnSpc>
                <a:spcPct val="112100"/>
              </a:lnSpc>
              <a:spcBef>
                <a:spcPts val="13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10</a:t>
            </a:r>
            <a:r>
              <a:rPr dirty="0" smtClean="0" sz="1400" spc="5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36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ℎ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6130" y="3217417"/>
            <a:ext cx="256031" cy="0"/>
          </a:xfrm>
          <a:custGeom>
            <a:avLst/>
            <a:gdLst/>
            <a:ahLst/>
            <a:cxnLst/>
            <a:rect l="l" t="t" r="r" b="b"/>
            <a:pathLst>
              <a:path w="256031" h="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487545" y="3217417"/>
            <a:ext cx="1717802" cy="0"/>
          </a:xfrm>
          <a:custGeom>
            <a:avLst/>
            <a:gdLst/>
            <a:ahLst/>
            <a:cxnLst/>
            <a:rect l="l" t="t" r="r" b="b"/>
            <a:pathLst>
              <a:path w="1717802" h="0">
                <a:moveTo>
                  <a:pt x="0" y="0"/>
                </a:moveTo>
                <a:lnTo>
                  <a:pt x="171780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4500" y="3126867"/>
            <a:ext cx="2355850" cy="5397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99415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��𝑖�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𝑟</a:t>
            </a:r>
            <a:r>
              <a:rPr dirty="0" smtClean="0" baseline="44444" sz="1500" spc="82">
                <a:latin typeface="Cambria Math"/>
                <a:cs typeface="Cambria Math"/>
              </a:rPr>
              <a:t>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35">
                <a:latin typeface="Cambria Math"/>
                <a:cs typeface="Cambria Math"/>
              </a:rPr>
              <a:t>E</a:t>
            </a:r>
            <a:r>
              <a:rPr dirty="0" smtClean="0" sz="1000" spc="35">
                <a:latin typeface="Cambria Math"/>
                <a:cs typeface="Cambria Math"/>
              </a:rPr>
              <a:t>1</a:t>
            </a:r>
            <a:r>
              <a:rPr dirty="0" smtClean="0" sz="1000" spc="35">
                <a:latin typeface="Cambria Math"/>
                <a:cs typeface="Cambria Math"/>
              </a:rPr>
              <a:t> </a:t>
            </a:r>
            <a:r>
              <a:rPr dirty="0" smtClean="0" sz="1000" spc="-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endParaRPr baseline="11904" sz="21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3430" y="2990850"/>
            <a:ext cx="27178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𝑅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ℎ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4954" y="3245739"/>
            <a:ext cx="2667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8230" y="3090291"/>
            <a:ext cx="38265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136900" algn="l"/>
              </a:tabLst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	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45.5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4845" y="2954273"/>
            <a:ext cx="174561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68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5028" y="3209163"/>
            <a:ext cx="3225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200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764" y="3829430"/>
            <a:ext cx="94551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�𝑦��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6751" y="3657219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5977" y="3966590"/>
            <a:ext cx="181991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2𝜋</a:t>
            </a:r>
            <a:r>
              <a:rPr dirty="0" smtClean="0" baseline="11904" sz="2100" spc="7">
                <a:latin typeface="Cambria Math"/>
                <a:cs typeface="Cambria Math"/>
              </a:rPr>
              <a:t>[</a:t>
            </a:r>
            <a:r>
              <a:rPr dirty="0" smtClean="0" baseline="11904" sz="2100" spc="7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��𝑖�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35">
                <a:latin typeface="Cambria Math"/>
                <a:cs typeface="Cambria Math"/>
              </a:rPr>
              <a:t>E</a:t>
            </a:r>
            <a:r>
              <a:rPr dirty="0" smtClean="0" sz="1000" spc="90">
                <a:latin typeface="Cambria Math"/>
                <a:cs typeface="Cambria Math"/>
              </a:rPr>
              <a:t>2</a:t>
            </a:r>
            <a:r>
              <a:rPr dirty="0" smtClean="0" baseline="11904" sz="2100" spc="7">
                <a:latin typeface="Cambria Math"/>
                <a:cs typeface="Cambria Math"/>
              </a:rPr>
              <a:t>]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68677" y="3920363"/>
            <a:ext cx="1801622" cy="0"/>
          </a:xfrm>
          <a:custGeom>
            <a:avLst/>
            <a:gdLst/>
            <a:ahLst/>
            <a:cxnLst/>
            <a:rect l="l" t="t" r="r" b="b"/>
            <a:pathLst>
              <a:path w="1801622" h="0">
                <a:moveTo>
                  <a:pt x="0" y="0"/>
                </a:moveTo>
                <a:lnTo>
                  <a:pt x="180162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06495" y="3792854"/>
            <a:ext cx="1587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2901" y="3657219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9375" y="3911727"/>
            <a:ext cx="21939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2𝜋</a:t>
            </a:r>
            <a:r>
              <a:rPr dirty="0" smtClean="0" baseline="1984" sz="2100">
                <a:latin typeface="Cambria Math"/>
                <a:cs typeface="Cambria Math"/>
              </a:rPr>
              <a:t>[</a:t>
            </a:r>
            <a:r>
              <a:rPr dirty="0" smtClean="0" sz="1400">
                <a:latin typeface="Cambria Math"/>
                <a:cs typeface="Cambria Math"/>
              </a:rPr>
              <a:t>45.5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]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02075" y="3920363"/>
            <a:ext cx="2167381" cy="0"/>
          </a:xfrm>
          <a:custGeom>
            <a:avLst/>
            <a:gdLst/>
            <a:ahLst/>
            <a:cxnLst/>
            <a:rect l="l" t="t" r="r" b="b"/>
            <a:pathLst>
              <a:path w="2167381" h="0">
                <a:moveTo>
                  <a:pt x="0" y="0"/>
                </a:moveTo>
                <a:lnTo>
                  <a:pt x="216738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05525" y="3792854"/>
            <a:ext cx="7835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36.0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500" y="4160139"/>
            <a:ext cx="6887845" cy="716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6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be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5996366"/>
            <a:ext cx="2429510" cy="579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28: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plot 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 low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response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in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15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10">
                <a:latin typeface="Times New Roman"/>
                <a:cs typeface="Times New Roman"/>
              </a:rPr>
              <a:t>7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00" y="8179561"/>
            <a:ext cx="6877684" cy="1031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gh-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equen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y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plifier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algn="just" marL="239395" marR="12700" indent="-227329">
              <a:lnSpc>
                <a:spcPct val="110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at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3823715"/>
            <a:ext cx="7115556" cy="2340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0943"/>
            <a:ext cx="6887845" cy="3338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5240">
              <a:lnSpc>
                <a:spcPts val="1860"/>
              </a:lnSpc>
              <a:spcBef>
                <a:spcPts val="80"/>
              </a:spcBef>
            </a:pPr>
            <a:r>
              <a:rPr dirty="0" smtClean="0" sz="1400">
                <a:latin typeface="Times New Roman"/>
                <a:cs typeface="Times New Roman"/>
              </a:rPr>
              <a:t>If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just" marL="239395" marR="669290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BJT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ers: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31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a)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algn="just" marL="239395" marR="15875">
              <a:lnSpc>
                <a:spcPct val="112000"/>
              </a:lnSpc>
            </a:pPr>
            <a:r>
              <a:rPr dirty="0" smtClean="0" sz="140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only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 </a:t>
            </a:r>
            <a:r>
              <a:rPr dirty="0" smtClean="0" sz="1400" spc="-140" i="1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172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𝑖��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2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2A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25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2N22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2A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8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F 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BC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153277"/>
            <a:ext cx="6886575" cy="3063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71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31: 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itive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oupled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its hi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q</a:t>
            </a:r>
            <a:r>
              <a:rPr dirty="0" smtClean="0" sz="1200" spc="0">
                <a:latin typeface="Times New Roman"/>
                <a:cs typeface="Times New Roman"/>
              </a:rPr>
              <a:t>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ci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algn="just" marL="239395" marR="1333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Mi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1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’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Hi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q</a:t>
            </a:r>
            <a:r>
              <a:rPr dirty="0" smtClean="0" sz="1400" spc="0" b="1" i="1">
                <a:latin typeface="Times New Roman"/>
                <a:cs typeface="Times New Roman"/>
              </a:rPr>
              <a:t>uency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al</a:t>
            </a:r>
            <a:r>
              <a:rPr dirty="0" smtClean="0" sz="1400" spc="-15" b="1" i="1">
                <a:latin typeface="Times New Roman"/>
                <a:cs typeface="Times New Roman"/>
              </a:rPr>
              <a:t>y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is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orem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zed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input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22"/>
              </a:spcBef>
            </a:pPr>
            <a:endParaRPr sz="1300"/>
          </a:p>
          <a:p>
            <a:pPr algn="ctr" marR="635">
              <a:lnSpc>
                <a:spcPct val="100000"/>
              </a:lnSpc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4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1)</a:t>
            </a:r>
            <a:endParaRPr baseline="11904" sz="2100">
              <a:latin typeface="Cambria Math"/>
              <a:cs typeface="Cambria Math"/>
            </a:endParaRPr>
          </a:p>
          <a:p>
            <a:pPr algn="ctr" marR="1905">
              <a:lnSpc>
                <a:spcPct val="100000"/>
              </a:lnSpc>
              <a:spcBef>
                <a:spcPts val="105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tor,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 algn="ctr" marR="77470">
              <a:lnSpc>
                <a:spcPct val="100000"/>
              </a:lnSpc>
              <a:spcBef>
                <a:spcPts val="395"/>
              </a:spcBef>
            </a:pPr>
            <a:r>
              <a:rPr dirty="0" smtClean="0" sz="140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 algn="ctr" marL="635">
              <a:lnSpc>
                <a:spcPct val="100000"/>
              </a:lnSpc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15">
                <a:latin typeface="Cambria Math"/>
                <a:cs typeface="Cambria Math"/>
              </a:rPr>
              <a:t>(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+ 1</a:t>
            </a:r>
            <a:r>
              <a:rPr dirty="0" smtClean="0" baseline="11904" sz="2100" spc="7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75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endParaRPr baseline="13888" sz="21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3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5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3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1066800"/>
            <a:ext cx="5742432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94131" y="4457700"/>
            <a:ext cx="7142988" cy="3742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9394"/>
            <a:ext cx="6884670" cy="1934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32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tray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9"/>
              </a:spcBef>
            </a:pPr>
            <a:endParaRPr sz="1300"/>
          </a:p>
          <a:p>
            <a:pPr algn="just" marL="12700" marR="549148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32: 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algn="just" marL="12700" marR="5589905">
              <a:lnSpc>
                <a:spcPct val="1100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</a:t>
            </a:r>
            <a:r>
              <a:rPr dirty="0" smtClean="0" sz="1200" spc="1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fter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 Mille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’</a:t>
            </a:r>
            <a:r>
              <a:rPr dirty="0" smtClean="0" sz="1200" spc="0">
                <a:latin typeface="Times New Roman"/>
                <a:cs typeface="Times New Roman"/>
              </a:rPr>
              <a:t>s theo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939887"/>
            <a:ext cx="6886575" cy="147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4599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Inp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3(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lel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-3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eft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1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3(c).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8236966"/>
            <a:ext cx="6882130" cy="762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7726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33: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ment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h</a:t>
            </a:r>
            <a:r>
              <a:rPr dirty="0" smtClean="0" sz="1200" spc="1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input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reactan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aller.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3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r" marR="254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creases,</a:t>
            </a:r>
            <a:endParaRPr sz="1400">
              <a:latin typeface="Times New Roman"/>
              <a:cs typeface="Times New Roman"/>
            </a:endParaRPr>
          </a:p>
          <a:p>
            <a:pPr algn="r" marR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5935" y="3950208"/>
            <a:ext cx="4887468" cy="298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1576" y="410433"/>
            <a:ext cx="6653530" cy="1531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4300"/>
              </a:lnSpc>
            </a:pP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3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it,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 marL="1750060">
              <a:lnSpc>
                <a:spcPct val="100000"/>
              </a:lnSpc>
            </a:pPr>
            <a:r>
              <a:rPr dirty="0" smtClean="0" baseline="11904" sz="2100" spc="-104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𝐶</a:t>
            </a:r>
            <a:r>
              <a:rPr dirty="0" smtClean="0" baseline="-13888" sz="1200" spc="-15">
                <a:latin typeface="Cambria Math"/>
                <a:cs typeface="Cambria Math"/>
              </a:rPr>
              <a:t>𝑡𝑜𝑡</a:t>
            </a:r>
            <a:r>
              <a:rPr dirty="0" smtClean="0" baseline="11904" sz="2100" spc="-15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2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20">
                <a:latin typeface="Cambria Math"/>
                <a:cs typeface="Cambria Math"/>
              </a:rPr>
              <a:t>2</a:t>
            </a:r>
            <a:r>
              <a:rPr dirty="0" smtClean="0" sz="1000" spc="20">
                <a:latin typeface="Cambria Math"/>
                <a:cs typeface="Cambria Math"/>
              </a:rPr>
              <a:t>  </a:t>
            </a:r>
            <a:r>
              <a:rPr dirty="0" smtClean="0" baseline="11904" sz="2100" spc="30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𝑟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 algn="just" marL="12700" marR="2131060">
              <a:lnSpc>
                <a:spcPct val="100000"/>
              </a:lnSpc>
              <a:spcBef>
                <a:spcPts val="10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112">
                <a:latin typeface="Cambria Math"/>
                <a:cs typeface="Cambria Math"/>
              </a:rPr>
              <a:t>)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5509" y="1412493"/>
            <a:ext cx="61594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latin typeface="Cambria Math"/>
                <a:cs typeface="Cambria Math"/>
              </a:rPr>
              <a:t>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8402" y="2085593"/>
            <a:ext cx="1334770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𝑖���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2𝜋</a:t>
            </a:r>
            <a:r>
              <a:rPr dirty="0" smtClean="0" baseline="-27777" sz="2100" spc="7">
                <a:latin typeface="Cambria Math"/>
                <a:cs typeface="Cambria Math"/>
              </a:rPr>
              <a:t>(</a:t>
            </a:r>
            <a:r>
              <a:rPr dirty="0" smtClean="0" baseline="-27777" sz="2100" spc="0">
                <a:latin typeface="Cambria Math"/>
                <a:cs typeface="Cambria Math"/>
              </a:rPr>
              <a:t>𝑅</a:t>
            </a:r>
            <a:endParaRPr baseline="-27777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0839" y="1913381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3326" y="2261361"/>
            <a:ext cx="184340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70205" algn="l"/>
                <a:tab pos="743585" algn="l"/>
                <a:tab pos="1101725" algn="l"/>
                <a:tab pos="1394460" algn="l"/>
                <a:tab pos="1643380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	</a:t>
            </a:r>
            <a:r>
              <a:rPr dirty="0" smtClean="0" sz="1000" spc="20">
                <a:latin typeface="Cambria Math"/>
                <a:cs typeface="Cambria Math"/>
              </a:rPr>
              <a:t>2</a:t>
            </a:r>
            <a:r>
              <a:rPr dirty="0" smtClean="0" sz="1000" spc="2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3723" y="2173985"/>
            <a:ext cx="15481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𝛽𝑟</a:t>
            </a:r>
            <a:r>
              <a:rPr dirty="0" smtClean="0" baseline="22222" sz="1500" spc="-7">
                <a:latin typeface="Cambria Math"/>
                <a:cs typeface="Cambria Math"/>
              </a:rPr>
              <a:t>´</a:t>
            </a:r>
            <a:r>
              <a:rPr dirty="0" smtClean="0" baseline="22222" sz="1500" spc="-7">
                <a:latin typeface="Cambria Math"/>
                <a:cs typeface="Cambria Math"/>
              </a:rPr>
              <a:t>  </a:t>
            </a:r>
            <a:r>
              <a:rPr dirty="0" smtClean="0" baseline="22222" sz="1500" spc="3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2454" y="2176526"/>
            <a:ext cx="2221102" cy="0"/>
          </a:xfrm>
          <a:custGeom>
            <a:avLst/>
            <a:gdLst/>
            <a:ahLst/>
            <a:cxnLst/>
            <a:rect l="l" t="t" r="r" b="b"/>
            <a:pathLst>
              <a:path w="2221103" h="0">
                <a:moveTo>
                  <a:pt x="0" y="0"/>
                </a:moveTo>
                <a:lnTo>
                  <a:pt x="222110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32628" y="2049018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576" y="2497073"/>
            <a:ext cx="66573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of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and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freq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576" y="2748533"/>
            <a:ext cx="88265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3473" y="2785109"/>
            <a:ext cx="74993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𝑖��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67">
                <a:latin typeface="Cambria Math"/>
                <a:cs typeface="Cambria Math"/>
              </a:rPr>
              <a:t>)</a:t>
            </a:r>
            <a:r>
              <a:rPr dirty="0" smtClean="0" baseline="11904" sz="2100" spc="0">
                <a:latin typeface="Times New Roman"/>
                <a:cs typeface="Times New Roman"/>
              </a:rPr>
              <a:t>,</a:t>
            </a:r>
            <a:endParaRPr baseline="11904"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2421" y="2748533"/>
            <a:ext cx="48628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the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1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2990850"/>
            <a:ext cx="6885940" cy="3270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response.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 algn="just" marL="12700" marR="12700">
              <a:lnSpc>
                <a:spcPct val="1046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due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g: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1"/>
              </a:spcBef>
            </a:pPr>
            <a:endParaRPr sz="850"/>
          </a:p>
          <a:p>
            <a:pPr algn="ctr" marR="126682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6"/>
              </a:spcBef>
            </a:pPr>
            <a:endParaRPr sz="950"/>
          </a:p>
          <a:p>
            <a:pPr algn="just" marL="12700" marR="4171315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algn="just" marL="12700" marR="5037455">
              <a:lnSpc>
                <a:spcPct val="100000"/>
              </a:lnSpc>
              <a:spcBef>
                <a:spcPts val="43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CC</a:t>
            </a:r>
            <a:endParaRPr baseline="-16666" sz="1500">
              <a:latin typeface="Cambria Math"/>
              <a:cs typeface="Cambria Math"/>
            </a:endParaRPr>
          </a:p>
          <a:p>
            <a:pPr algn="just" marL="12700" marR="4084954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597789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1.76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6"/>
              </a:spcBef>
            </a:pPr>
            <a:endParaRPr sz="800"/>
          </a:p>
          <a:p>
            <a:pPr algn="just" marL="12700" marR="5815965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endParaRPr baseline="-16666" sz="1500">
              <a:latin typeface="Cambria Math"/>
              <a:cs typeface="Cambria Math"/>
            </a:endParaRPr>
          </a:p>
          <a:p>
            <a:pPr algn="just" marL="12700" marR="581533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 algn="just" marL="12700" marR="468249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1.76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5152" y="6564756"/>
            <a:ext cx="199948" cy="0"/>
          </a:xfrm>
          <a:custGeom>
            <a:avLst/>
            <a:gdLst/>
            <a:ahLst/>
            <a:cxnLst/>
            <a:rect l="l" t="t" r="r" b="b"/>
            <a:pathLst>
              <a:path w="199948" h="0">
                <a:moveTo>
                  <a:pt x="0" y="0"/>
                </a:moveTo>
                <a:lnTo>
                  <a:pt x="19994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265224" y="6564756"/>
            <a:ext cx="478536" cy="0"/>
          </a:xfrm>
          <a:custGeom>
            <a:avLst/>
            <a:gdLst/>
            <a:ahLst/>
            <a:cxnLst/>
            <a:rect l="l" t="t" r="r" b="b"/>
            <a:pathLst>
              <a:path w="478536" h="0">
                <a:moveTo>
                  <a:pt x="0" y="0"/>
                </a:moveTo>
                <a:lnTo>
                  <a:pt x="47853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44500" y="6437248"/>
            <a:ext cx="217424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𝑅</a:t>
            </a:r>
            <a:r>
              <a:rPr dirty="0" smtClean="0" sz="1400" spc="0">
                <a:latin typeface="Cambria Math"/>
                <a:cs typeface="Cambria Math"/>
              </a:rPr>
              <a:t>= </a:t>
            </a:r>
            <a:r>
              <a:rPr dirty="0" smtClean="0" sz="1400" spc="-14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470</a:t>
            </a:r>
            <a:r>
              <a:rPr dirty="0" smtClean="0" baseline="-37698" sz="2100" spc="7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Ω </a:t>
            </a:r>
            <a:r>
              <a:rPr dirty="0" smtClean="0" baseline="-37698" sz="2100" spc="-23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3119" y="6301613"/>
            <a:ext cx="92456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	</a:t>
            </a:r>
            <a:r>
              <a:rPr dirty="0" smtClean="0" sz="1400" spc="55">
                <a:latin typeface="Cambria Math"/>
                <a:cs typeface="Cambria Math"/>
              </a:rPr>
              <a:t>1.06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6643496"/>
            <a:ext cx="6885305" cy="2256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01650">
              <a:lnSpc>
                <a:spcPct val="100000"/>
              </a:lnSpc>
            </a:pPr>
            <a:r>
              <a:rPr dirty="0" smtClean="0" sz="1000" spc="55">
                <a:latin typeface="Cambria Math"/>
                <a:cs typeface="Cambria Math"/>
              </a:rPr>
              <a:t>E</a:t>
            </a:r>
            <a:endParaRPr sz="1000">
              <a:latin typeface="Cambria Math"/>
              <a:cs typeface="Cambria Math"/>
            </a:endParaRPr>
          </a:p>
          <a:p>
            <a:pPr>
              <a:lnSpc>
                <a:spcPts val="650"/>
              </a:lnSpc>
              <a:spcBef>
                <a:spcPts val="42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5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2.26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12700" marR="12700" indent="360680">
              <a:lnSpc>
                <a:spcPct val="114399"/>
              </a:lnSpc>
              <a:spcBef>
                <a:spcPts val="95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378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5781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∥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2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11.1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99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Mi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240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pF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819401" y="9046667"/>
            <a:ext cx="196215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12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9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4698" y="9010091"/>
            <a:ext cx="21424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240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260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pF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1220724"/>
            <a:ext cx="4469892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9607"/>
            <a:ext cx="6885305" cy="763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9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5.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350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50">
                <a:latin typeface="Cambria Math"/>
                <a:cs typeface="Cambria Math"/>
              </a:rPr>
              <a:t>)</a:t>
            </a:r>
            <a:r>
              <a:rPr dirty="0" smtClean="0" sz="1400" spc="35">
                <a:latin typeface="Cambria Math"/>
                <a:cs typeface="Cambria Math"/>
              </a:rPr>
              <a:t>(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50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378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260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.62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MHz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810034"/>
            <a:ext cx="2112010" cy="617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35: 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input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ircuit 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in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15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</a:t>
            </a:r>
            <a:r>
              <a:rPr dirty="0" smtClean="0" sz="1200" spc="10">
                <a:latin typeface="Times New Roman"/>
                <a:cs typeface="Times New Roman"/>
              </a:rPr>
              <a:t>4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405759"/>
            <a:ext cx="6885305" cy="716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hase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nput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rcu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25" b="1" i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931" y="4268342"/>
            <a:ext cx="4999355" cy="249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010410" algn="l"/>
              </a:tabLst>
            </a:pPr>
            <a:r>
              <a:rPr dirty="0" smtClean="0" sz="1400">
                <a:latin typeface="Cambria Math"/>
                <a:cs typeface="Cambria Math"/>
              </a:rPr>
              <a:t>𝜽=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30555" sz="1500" spc="-30">
                <a:latin typeface="Cambria Math"/>
                <a:cs typeface="Cambria Math"/>
              </a:rPr>
              <a:t>−</a:t>
            </a:r>
            <a:r>
              <a:rPr dirty="0" smtClean="0" baseline="30555" sz="1500" spc="-15">
                <a:latin typeface="Cambria Math"/>
                <a:cs typeface="Cambria Math"/>
              </a:rPr>
              <a:t>�</a:t>
            </a:r>
            <a:r>
              <a:rPr dirty="0" smtClean="0" baseline="30555" sz="1500" spc="104">
                <a:latin typeface="Cambria Math"/>
                <a:cs typeface="Cambria Math"/>
              </a:rPr>
              <a:t> </a:t>
            </a:r>
            <a:r>
              <a:rPr dirty="0" smtClean="0" sz="1400" spc="9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3888" sz="1500" spc="67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	</a:t>
            </a:r>
            <a:r>
              <a:rPr dirty="0" smtClean="0" sz="1400" spc="10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30555" sz="1500" spc="-30">
                <a:latin typeface="Cambria Math"/>
                <a:cs typeface="Cambria Math"/>
              </a:rPr>
              <a:t>−</a:t>
            </a:r>
            <a:r>
              <a:rPr dirty="0" smtClean="0" baseline="30555" sz="1500" spc="-15">
                <a:latin typeface="Cambria Math"/>
                <a:cs typeface="Cambria Math"/>
              </a:rPr>
              <a:t>�</a:t>
            </a:r>
            <a:r>
              <a:rPr dirty="0" smtClean="0" baseline="30555" sz="1500" spc="104">
                <a:latin typeface="Cambria Math"/>
                <a:cs typeface="Cambria Math"/>
              </a:rPr>
              <a:t> </a:t>
            </a:r>
            <a:r>
              <a:rPr dirty="0" smtClean="0" sz="1400" spc="95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30555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9357" y="4405503"/>
            <a:ext cx="347154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228340" algn="l"/>
              </a:tabLst>
            </a:pPr>
            <a:r>
              <a:rPr dirty="0" smtClean="0" sz="800">
                <a:latin typeface="Cambria Math"/>
                <a:cs typeface="Cambria Math"/>
              </a:rPr>
              <a:t>(�</a:t>
            </a:r>
            <a:r>
              <a:rPr dirty="0" smtClean="0" sz="800" spc="-10">
                <a:latin typeface="Cambria Math"/>
                <a:cs typeface="Cambria Math"/>
              </a:rPr>
              <a:t>�</a:t>
            </a:r>
            <a:r>
              <a:rPr dirty="0" smtClean="0" sz="800" spc="-5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)	</a:t>
            </a:r>
            <a:r>
              <a:rPr dirty="0" smtClean="0" sz="800" spc="0">
                <a:latin typeface="Cambria Math"/>
                <a:cs typeface="Cambria Math"/>
              </a:rPr>
              <a:t>(���)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6425" y="4268342"/>
            <a:ext cx="15792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26390" algn="l"/>
              </a:tabLst>
            </a:pPr>
            <a:r>
              <a:rPr dirty="0" smtClean="0" sz="1400" spc="100">
                <a:latin typeface="Cambria Math"/>
                <a:cs typeface="Cambria Math"/>
              </a:rPr>
              <a:t>)</a:t>
            </a:r>
            <a:r>
              <a:rPr dirty="0" smtClean="0" sz="1400" spc="100">
                <a:latin typeface="Cambria Math"/>
                <a:cs typeface="Cambria Math"/>
              </a:rPr>
              <a:t>	</a:t>
            </a:r>
            <a:r>
              <a:rPr dirty="0" smtClean="0" sz="1400" spc="1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636389"/>
            <a:ext cx="6886575" cy="4154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4604">
              <a:lnSpc>
                <a:spcPct val="1125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45° </a:t>
            </a:r>
            <a:r>
              <a:rPr dirty="0" smtClean="0" sz="1400" spc="-12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45°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0">
                <a:latin typeface="Cambria Math"/>
                <a:cs typeface="Cambria Math"/>
              </a:rPr>
              <a:t>90°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uff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Output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uit: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out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6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6(a).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36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rearra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6(c),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d).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8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the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er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11"/>
              </a:spcBef>
              <a:buFont typeface="Wingdings"/>
              <a:buChar char=""/>
            </a:pPr>
            <a:endParaRPr sz="1300"/>
          </a:p>
          <a:p>
            <a:pPr algn="ctr" marL="635">
              <a:lnSpc>
                <a:spcPct val="100000"/>
              </a:lnSpc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15">
                <a:latin typeface="Cambria Math"/>
                <a:cs typeface="Cambria Math"/>
              </a:rPr>
              <a:t>(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+ 1</a:t>
            </a:r>
            <a:r>
              <a:rPr dirty="0" smtClean="0" baseline="11904" sz="2100" spc="7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75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endParaRPr baseline="13888" sz="2100">
              <a:latin typeface="Cambria Math"/>
              <a:cs typeface="Cambria Math"/>
            </a:endParaRPr>
          </a:p>
          <a:p>
            <a:pPr algn="just" marL="239395" marR="1751964">
              <a:lnSpc>
                <a:spcPct val="100000"/>
              </a:lnSpc>
              <a:spcBef>
                <a:spcPts val="35"/>
              </a:spcBef>
            </a:pPr>
            <a:r>
              <a:rPr dirty="0" smtClean="0" sz="1400">
                <a:latin typeface="Times New Roman"/>
                <a:cs typeface="Times New Roman"/>
              </a:rPr>
              <a:t>If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2"/>
              </a:spcBef>
            </a:pPr>
            <a:endParaRPr sz="1000"/>
          </a:p>
          <a:p>
            <a:pPr algn="ctr" marR="11430">
              <a:lnSpc>
                <a:spcPct val="100000"/>
              </a:lnSpc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  <a:p>
            <a:pPr>
              <a:lnSpc>
                <a:spcPts val="650"/>
              </a:lnSpc>
              <a:spcBef>
                <a:spcPts val="10"/>
              </a:spcBef>
            </a:pPr>
            <a:endParaRPr sz="650"/>
          </a:p>
          <a:p>
            <a:pPr algn="just"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95957" y="8920174"/>
            <a:ext cx="264350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22">
                <a:latin typeface="Cambria Math"/>
                <a:cs typeface="Cambria Math"/>
              </a:rPr>
              <a:t>��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�����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67">
                <a:latin typeface="Cambria Math"/>
                <a:cs typeface="Cambria Math"/>
              </a:rPr>
              <a:t>)</a:t>
            </a:r>
            <a:r>
              <a:rPr dirty="0" smtClean="0" baseline="11904" sz="2100" spc="0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4696" y="8883598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855" y="320040"/>
            <a:ext cx="6310884" cy="3707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52215" y="5664708"/>
            <a:ext cx="4190999" cy="2557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152644" y="8348471"/>
            <a:ext cx="1929383" cy="1403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001134"/>
            <a:ext cx="6880225" cy="989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41069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36: </a:t>
            </a:r>
            <a:r>
              <a:rPr dirty="0" smtClean="0" sz="1200" spc="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ment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h</a:t>
            </a:r>
            <a:r>
              <a:rPr dirty="0" smtClean="0" sz="1200" spc="1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output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6"/>
              </a:spcBef>
            </a:pPr>
            <a:endParaRPr sz="650"/>
          </a:p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 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e, 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intro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0070" y="5062346"/>
            <a:ext cx="1434465" cy="249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𝜽=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𝐭𝐚�</a:t>
            </a:r>
            <a:r>
              <a:rPr dirty="0" smtClean="0" baseline="30555" sz="1500" spc="-44">
                <a:latin typeface="Cambria Math"/>
                <a:cs typeface="Cambria Math"/>
              </a:rPr>
              <a:t>−</a:t>
            </a:r>
            <a:r>
              <a:rPr dirty="0" smtClean="0" baseline="30555" sz="1500" spc="-15">
                <a:latin typeface="Cambria Math"/>
                <a:cs typeface="Cambria Math"/>
              </a:rPr>
              <a:t>�</a:t>
            </a:r>
            <a:r>
              <a:rPr dirty="0" smtClean="0" baseline="30555" sz="1500" spc="127">
                <a:latin typeface="Cambria Math"/>
                <a:cs typeface="Cambria Math"/>
              </a:rPr>
              <a:t> </a:t>
            </a:r>
            <a:r>
              <a:rPr dirty="0" smtClean="0" sz="1400" spc="9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8626" y="5202554"/>
            <a:ext cx="59372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ambria Math"/>
                <a:cs typeface="Cambria Math"/>
              </a:rPr>
              <a:t>�</a:t>
            </a:r>
            <a:r>
              <a:rPr dirty="0" smtClean="0" sz="800" spc="-5">
                <a:latin typeface="Cambria Math"/>
                <a:cs typeface="Cambria Math"/>
              </a:rPr>
              <a:t>�</a:t>
            </a:r>
            <a:r>
              <a:rPr dirty="0" smtClean="0" sz="800" spc="-5">
                <a:latin typeface="Cambria Math"/>
                <a:cs typeface="Cambria Math"/>
              </a:rPr>
              <a:t>�</a:t>
            </a:r>
            <a:r>
              <a:rPr dirty="0" smtClean="0" baseline="3472" sz="1200" spc="-15">
                <a:latin typeface="Cambria Math"/>
                <a:cs typeface="Cambria Math"/>
              </a:rPr>
              <a:t>(</a:t>
            </a:r>
            <a:r>
              <a:rPr dirty="0" smtClean="0" sz="800" spc="0">
                <a:latin typeface="Cambria Math"/>
                <a:cs typeface="Cambria Math"/>
              </a:rPr>
              <a:t>���</a:t>
            </a:r>
            <a:r>
              <a:rPr dirty="0" smtClean="0" sz="800" spc="-10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��</a:t>
            </a:r>
            <a:r>
              <a:rPr dirty="0" smtClean="0" baseline="3472" sz="1200" spc="0">
                <a:latin typeface="Cambria Math"/>
                <a:cs typeface="Cambria Math"/>
              </a:rPr>
              <a:t>)</a:t>
            </a:r>
            <a:endParaRPr baseline="3472" sz="1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7746" y="5062346"/>
            <a:ext cx="20878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35660" algn="l"/>
              </a:tabLst>
            </a:pPr>
            <a:r>
              <a:rPr dirty="0" smtClean="0" sz="1400" spc="100">
                <a:latin typeface="Cambria Math"/>
                <a:cs typeface="Cambria Math"/>
              </a:rPr>
              <a:t>)</a:t>
            </a:r>
            <a:r>
              <a:rPr dirty="0" smtClean="0" sz="1400" spc="100">
                <a:latin typeface="Cambria Math"/>
                <a:cs typeface="Cambria Math"/>
              </a:rPr>
              <a:t>	</a:t>
            </a:r>
            <a:r>
              <a:rPr dirty="0" smtClean="0" sz="1400" spc="1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5432933"/>
            <a:ext cx="6884670" cy="3209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6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-10">
                <a:latin typeface="Times New Roman"/>
                <a:cs typeface="Times New Roman"/>
              </a:rPr>
              <a:t>11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sz="750"/>
          </a:p>
          <a:p>
            <a:pPr algn="ctr" marR="4699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the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Mi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15">
                <a:latin typeface="Cambria Math"/>
                <a:cs typeface="Cambria Math"/>
              </a:rPr>
              <a:t>(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1904" sz="2100" spc="7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sz="1000" spc="75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endParaRPr baseline="13888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99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+ 1</a:t>
            </a:r>
            <a:r>
              <a:rPr dirty="0" smtClean="0" sz="1400" spc="1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2.4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pF</a:t>
            </a:r>
            <a:endParaRPr baseline="11904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 marR="15240">
              <a:lnSpc>
                <a:spcPts val="1880"/>
              </a:lnSpc>
              <a:spcBef>
                <a:spcPts val="6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15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8702243"/>
            <a:ext cx="25857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-15">
                <a:latin typeface="Cambria Math"/>
                <a:cs typeface="Cambria Math"/>
              </a:rPr>
              <a:t>2</a:t>
            </a:r>
            <a:r>
              <a:rPr dirty="0" smtClean="0" baseline="11904" sz="2100" spc="0">
                <a:latin typeface="Cambria Math"/>
                <a:cs typeface="Cambria Math"/>
              </a:rPr>
              <a:t>𝜋𝑅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1904" sz="2100" spc="-14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1880" y="8691067"/>
            <a:ext cx="9690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4500" y="8962847"/>
            <a:ext cx="78422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0094" y="8926271"/>
            <a:ext cx="29610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60.3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MHz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" y="2377439"/>
            <a:ext cx="7086600" cy="295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8754"/>
            <a:ext cx="6886575" cy="1921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778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plifie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9(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4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239395" marR="15240">
              <a:lnSpc>
                <a:spcPts val="202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368416"/>
            <a:ext cx="6886575" cy="1494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08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39: E</a:t>
            </a:r>
            <a:r>
              <a:rPr dirty="0" smtClean="0" sz="1200" spc="5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a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 its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lent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 algn="ctr"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alues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𝐠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 b="1" i="1">
                <a:latin typeface="Times New Roman"/>
                <a:cs typeface="Times New Roman"/>
              </a:rPr>
              <a:t>,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𝐠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 b="1" i="1">
                <a:latin typeface="Times New Roman"/>
                <a:cs typeface="Times New Roman"/>
              </a:rPr>
              <a:t>,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and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data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>
              <a:lnSpc>
                <a:spcPct val="111000"/>
              </a:lnSpc>
              <a:spcBef>
                <a:spcPts val="210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;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ce;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2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098" y="6914260"/>
            <a:ext cx="1362075" cy="744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590">
              <a:lnSpc>
                <a:spcPct val="100000"/>
              </a:lnSpc>
            </a:pP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𝐠�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𝐠�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6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15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6933" y="6877684"/>
            <a:ext cx="1304290" cy="753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318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21</a:t>
            </a:r>
            <a:endParaRPr sz="1400">
              <a:latin typeface="Cambria Math"/>
              <a:cs typeface="Cambria Math"/>
            </a:endParaRPr>
          </a:p>
          <a:p>
            <a:pPr marL="52069">
              <a:lnSpc>
                <a:spcPct val="100000"/>
              </a:lnSpc>
              <a:spcBef>
                <a:spcPts val="409"/>
              </a:spcBef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670545"/>
            <a:ext cx="6886575" cy="1339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ten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other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370"/>
              </a:spcBef>
            </a:pPr>
            <a:r>
              <a:rPr dirty="0" smtClean="0" sz="1400">
                <a:latin typeface="Times New Roman"/>
                <a:cs typeface="Times New Roman"/>
              </a:rPr>
              <a:t>ei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12700" marR="12700">
              <a:lnSpc>
                <a:spcPct val="114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13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eet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9022283"/>
            <a:ext cx="6502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4904" y="9022283"/>
            <a:ext cx="443357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, 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pF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3811" y="2909316"/>
            <a:ext cx="5940551" cy="179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51203" y="7470647"/>
            <a:ext cx="6179820" cy="179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07872"/>
            <a:ext cx="6886575" cy="2525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7145" indent="-227329">
              <a:lnSpc>
                <a:spcPct val="1155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Mi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1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’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25" b="1" i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orem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way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algn="just" marL="239395" marR="12700">
              <a:lnSpc>
                <a:spcPct val="123600"/>
              </a:lnSpc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lel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40.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in,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effecti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2) 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40.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algn="ctr" marR="0">
              <a:lnSpc>
                <a:spcPct val="100000"/>
              </a:lnSpc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4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g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+ 1</a:t>
            </a:r>
            <a:r>
              <a:rPr dirty="0" smtClean="0" baseline="11904" sz="2100" spc="-15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75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endParaRPr baseline="13888" sz="2100">
              <a:latin typeface="Cambria Math"/>
              <a:cs typeface="Cambria Math"/>
            </a:endParaRPr>
          </a:p>
          <a:p>
            <a:pPr algn="ctr" marL="239395" marR="0" indent="-227329">
              <a:lnSpc>
                <a:spcPct val="100000"/>
              </a:lnSpc>
              <a:spcBef>
                <a:spcPts val="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algn="just" marL="239395" marR="845819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pa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ilt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se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383915"/>
            <a:ext cx="6885940" cy="2753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40:</a:t>
            </a:r>
            <a:endParaRPr sz="1200">
              <a:latin typeface="Times New Roman"/>
              <a:cs typeface="Times New Roman"/>
            </a:endParaRPr>
          </a:p>
          <a:p>
            <a:pPr marL="12700" marR="5807075">
              <a:lnSpc>
                <a:spcPct val="1100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Hi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ci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ft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 Mille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’</a:t>
            </a:r>
            <a:r>
              <a:rPr dirty="0" smtClean="0" sz="1200" spc="0">
                <a:latin typeface="Times New Roman"/>
                <a:cs typeface="Times New Roman"/>
              </a:rPr>
              <a:t>s theo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39395" marR="12700" indent="-227329">
              <a:lnSpc>
                <a:spcPct val="111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ut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qu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y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it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lo</a:t>
            </a:r>
            <a:r>
              <a:rPr dirty="0" smtClean="0" sz="1400" spc="5" b="1"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latin typeface="Times New Roman"/>
                <a:cs typeface="Times New Roman"/>
              </a:rPr>
              <a:t>-p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ss t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pe of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ter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-4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(a).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high,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≪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4350" y="6187313"/>
            <a:ext cx="203708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��𝑹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6680" y="6150736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576" y="6414389"/>
            <a:ext cx="56286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input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0070" y="6696329"/>
            <a:ext cx="1396365" cy="249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𝜽=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𝐭𝐚�</a:t>
            </a:r>
            <a:r>
              <a:rPr dirty="0" smtClean="0" baseline="30555" sz="1500" spc="-30">
                <a:latin typeface="Cambria Math"/>
                <a:cs typeface="Cambria Math"/>
              </a:rPr>
              <a:t>−</a:t>
            </a:r>
            <a:r>
              <a:rPr dirty="0" smtClean="0" baseline="30555" sz="1500" spc="67">
                <a:latin typeface="Cambria Math"/>
                <a:cs typeface="Cambria Math"/>
              </a:rPr>
              <a:t>�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0526" y="6833489"/>
            <a:ext cx="17018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ambria Math"/>
                <a:cs typeface="Cambria Math"/>
              </a:rPr>
              <a:t>���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7498" y="6696329"/>
            <a:ext cx="25876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335405" algn="l"/>
              </a:tabLst>
            </a:pP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	</a:t>
            </a:r>
            <a:r>
              <a:rPr dirty="0" smtClean="0" sz="1400" spc="45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6928037"/>
            <a:ext cx="6880859" cy="1367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2700" indent="-229235">
              <a:lnSpc>
                <a:spcPct val="1114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3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 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at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41: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nput </a:t>
            </a:r>
            <a:r>
              <a:rPr dirty="0" smtClean="0" sz="1200" spc="0" i="1">
                <a:latin typeface="Times New Roman"/>
                <a:cs typeface="Times New Roman"/>
              </a:rPr>
              <a:t>RC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7207" y="861060"/>
            <a:ext cx="4619244" cy="2699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75360" y="7554468"/>
            <a:ext cx="6100571" cy="2159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8114"/>
            <a:ext cx="6885940" cy="6202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524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7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2.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25">
                <a:latin typeface="Cambria Math"/>
                <a:cs typeface="Cambria Math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μ</a:t>
            </a:r>
            <a:r>
              <a:rPr dirty="0" smtClean="0" sz="1400" spc="-1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7"/>
              </a:spcBef>
            </a:pPr>
            <a:endParaRPr sz="1000"/>
          </a:p>
          <a:p>
            <a:pPr algn="ctr" marR="80962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pF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pF</a:t>
            </a:r>
            <a:endParaRPr sz="1400">
              <a:latin typeface="Cambria Math"/>
              <a:cs typeface="Cambria Math"/>
            </a:endParaRPr>
          </a:p>
          <a:p>
            <a:pPr marL="12700" marR="4873625">
              <a:lnSpc>
                <a:spcPct val="110400"/>
              </a:lnSpc>
              <a:spcBef>
                <a:spcPts val="1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μ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μ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6.5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6.5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pF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pF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𝜋𝑅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 algn="just"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Output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uit: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out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6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(a).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7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"/>
              </a:spcBef>
              <a:buFont typeface="Wingdings"/>
              <a:buChar char=""/>
            </a:pPr>
            <a:endParaRPr sz="500"/>
          </a:p>
          <a:p>
            <a:pPr algn="ctr" marL="0">
              <a:lnSpc>
                <a:spcPct val="100000"/>
              </a:lnSpc>
            </a:pP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4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g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+ 1</a:t>
            </a:r>
            <a:r>
              <a:rPr dirty="0" smtClean="0" baseline="11904" sz="2100" spc="-15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75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endParaRPr baseline="13888" sz="21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25"/>
              </a:spcBef>
            </a:pPr>
            <a:endParaRPr sz="8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algn="ctr" marR="4645025">
              <a:lnSpc>
                <a:spcPct val="100000"/>
              </a:lnSpc>
              <a:spcBef>
                <a:spcPts val="165"/>
              </a:spcBef>
            </a:pPr>
            <a:r>
              <a:rPr dirty="0" smtClean="0" sz="1400" b="1">
                <a:latin typeface="Times New Roman"/>
                <a:cs typeface="Times New Roman"/>
              </a:rPr>
              <a:t>output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671944"/>
            <a:ext cx="3876675" cy="446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82065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��𝑹</a:t>
            </a:r>
            <a:r>
              <a:rPr dirty="0" smtClean="0" sz="1000" spc="4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67">
                <a:latin typeface="Cambria Math"/>
                <a:cs typeface="Cambria Math"/>
              </a:rPr>
              <a:t>)</a:t>
            </a:r>
            <a:r>
              <a:rPr dirty="0" smtClean="0" baseline="11904" sz="2100" spc="0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  <a:p>
            <a:pPr marL="239395" indent="-227329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6409" y="6635368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2826" y="7190105"/>
            <a:ext cx="1450975" cy="249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𝜽=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𝐭𝐚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30555" sz="1500" spc="-30">
                <a:latin typeface="Cambria Math"/>
                <a:cs typeface="Cambria Math"/>
              </a:rPr>
              <a:t>−</a:t>
            </a:r>
            <a:r>
              <a:rPr dirty="0" smtClean="0" baseline="30555" sz="1500" spc="-15">
                <a:latin typeface="Cambria Math"/>
                <a:cs typeface="Cambria Math"/>
              </a:rPr>
              <a:t>�</a:t>
            </a:r>
            <a:r>
              <a:rPr dirty="0" smtClean="0" baseline="30555" sz="1500" spc="104">
                <a:latin typeface="Cambria Math"/>
                <a:cs typeface="Cambria Math"/>
              </a:rPr>
              <a:t> </a:t>
            </a:r>
            <a:r>
              <a:rPr dirty="0" smtClean="0" sz="1400" spc="9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8147" y="7330313"/>
            <a:ext cx="59372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ambria Math"/>
                <a:cs typeface="Cambria Math"/>
              </a:rPr>
              <a:t>�</a:t>
            </a:r>
            <a:r>
              <a:rPr dirty="0" smtClean="0" sz="800" spc="-5">
                <a:latin typeface="Cambria Math"/>
                <a:cs typeface="Cambria Math"/>
              </a:rPr>
              <a:t>�</a:t>
            </a:r>
            <a:r>
              <a:rPr dirty="0" smtClean="0" sz="800" spc="-5">
                <a:latin typeface="Cambria Math"/>
                <a:cs typeface="Cambria Math"/>
              </a:rPr>
              <a:t>�</a:t>
            </a:r>
            <a:r>
              <a:rPr dirty="0" smtClean="0" baseline="3472" sz="1200" spc="-15">
                <a:latin typeface="Cambria Math"/>
                <a:cs typeface="Cambria Math"/>
              </a:rPr>
              <a:t>(</a:t>
            </a:r>
            <a:r>
              <a:rPr dirty="0" smtClean="0" sz="800" spc="0">
                <a:latin typeface="Cambria Math"/>
                <a:cs typeface="Cambria Math"/>
              </a:rPr>
              <a:t>���</a:t>
            </a:r>
            <a:r>
              <a:rPr dirty="0" smtClean="0" sz="800" spc="-10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��</a:t>
            </a:r>
            <a:r>
              <a:rPr dirty="0" smtClean="0" baseline="3472" sz="1200" spc="0">
                <a:latin typeface="Cambria Math"/>
                <a:cs typeface="Cambria Math"/>
              </a:rPr>
              <a:t>)</a:t>
            </a:r>
            <a:endParaRPr baseline="3472"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8790" y="7190105"/>
            <a:ext cx="1130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0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7828" y="7188581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8492997"/>
            <a:ext cx="1147445" cy="396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43: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mtClean="0" sz="1200">
                <a:latin typeface="Times New Roman"/>
                <a:cs typeface="Times New Roman"/>
              </a:rPr>
              <a:t>Output </a:t>
            </a:r>
            <a:r>
              <a:rPr dirty="0" smtClean="0" sz="120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1379" y="998219"/>
            <a:ext cx="3817620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53568" y="6329171"/>
            <a:ext cx="7065264" cy="2750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04307"/>
            <a:ext cx="6884670" cy="797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86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ain.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649221"/>
            <a:ext cx="289623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951226"/>
            <a:ext cx="6886575" cy="3409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algn="just" marL="239395" marR="14604">
              <a:lnSpc>
                <a:spcPts val="1920"/>
              </a:lnSpc>
              <a:spcBef>
                <a:spcPts val="70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5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5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nor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algn="just" marL="239395" marR="2576195">
              <a:lnSpc>
                <a:spcPct val="100000"/>
              </a:lnSpc>
              <a:spcBef>
                <a:spcPts val="290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  <a:p>
            <a:pPr algn="just" marL="239395" marR="16510" indent="-227329">
              <a:lnSpc>
                <a:spcPct val="110400"/>
              </a:lnSpc>
              <a:spcBef>
                <a:spcPts val="1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0">
                <a:latin typeface="Times New Roman"/>
                <a:cs typeface="Times New Roman"/>
              </a:rPr>
              <a:t> low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few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0">
                <a:latin typeface="Times New Roman"/>
                <a:cs typeface="Times New Roman"/>
              </a:rPr>
              <a:t> they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 algn="just" marL="239395" marR="13970" indent="-227329">
              <a:lnSpc>
                <a:spcPts val="1910"/>
              </a:lnSpc>
              <a:spcBef>
                <a:spcPts val="4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inte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ct val="112599"/>
              </a:lnSpc>
              <a:spcBef>
                <a:spcPts val="35"/>
              </a:spcBef>
            </a:pPr>
            <a:r>
              <a:rPr dirty="0" smtClean="0" sz="140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7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2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4(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  <a:p>
            <a:pPr algn="just" marL="239395" marR="20955">
              <a:lnSpc>
                <a:spcPct val="110000"/>
              </a:lnSpc>
              <a:spcBef>
                <a:spcPts val="190"/>
              </a:spcBef>
            </a:pPr>
            <a:r>
              <a:rPr dirty="0" smtClean="0" sz="140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k),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1</a:t>
            </a:r>
            <a:r>
              <a:rPr dirty="0" smtClean="0" sz="1400" spc="4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-4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6523" y="8992819"/>
            <a:ext cx="6501130" cy="213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4: </a:t>
            </a:r>
            <a:r>
              <a:rPr dirty="0" smtClean="0" sz="1100" spc="5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equ</a:t>
            </a:r>
            <a:r>
              <a:rPr dirty="0" smtClean="0" sz="1100" spc="5">
                <a:latin typeface="Times New Roman"/>
                <a:cs typeface="Times New Roman"/>
              </a:rPr>
              <a:t>i</a:t>
            </a:r>
            <a:r>
              <a:rPr dirty="0" smtClean="0" sz="1100" spc="-15">
                <a:latin typeface="Times New Roman"/>
                <a:cs typeface="Times New Roman"/>
              </a:rPr>
              <a:t>v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5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-10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1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rc</a:t>
            </a:r>
            <a:r>
              <a:rPr dirty="0" smtClean="0" sz="1100" spc="-10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it</a:t>
            </a:r>
            <a:r>
              <a:rPr dirty="0" smtClean="0" sz="1100" spc="-1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</a:t>
            </a:r>
            <a:r>
              <a:rPr dirty="0" smtClean="0" sz="1100" spc="-15">
                <a:latin typeface="Times New Roman"/>
                <a:cs typeface="Times New Roman"/>
              </a:rPr>
              <a:t>o</a:t>
            </a:r>
            <a:r>
              <a:rPr dirty="0" smtClean="0" sz="1100" spc="0">
                <a:latin typeface="Times New Roman"/>
                <a:cs typeface="Times New Roman"/>
              </a:rPr>
              <a:t>r a </a:t>
            </a:r>
            <a:r>
              <a:rPr dirty="0" smtClean="0" sz="1100" spc="-15">
                <a:latin typeface="Times New Roman"/>
                <a:cs typeface="Times New Roman"/>
              </a:rPr>
              <a:t>B</a:t>
            </a:r>
            <a:r>
              <a:rPr dirty="0" smtClean="0" sz="1100" spc="0">
                <a:latin typeface="Times New Roman"/>
                <a:cs typeface="Times New Roman"/>
              </a:rPr>
              <a:t>JT</a:t>
            </a:r>
            <a:r>
              <a:rPr dirty="0" smtClean="0" sz="1100" spc="-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pl</a:t>
            </a:r>
            <a:r>
              <a:rPr dirty="0" smtClean="0" sz="1100" spc="-1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fi</a:t>
            </a:r>
            <a:r>
              <a:rPr dirty="0" smtClean="0" sz="1100" spc="-10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r s</a:t>
            </a:r>
            <a:r>
              <a:rPr dirty="0" smtClean="0" sz="1100" spc="-10">
                <a:latin typeface="Times New Roman"/>
                <a:cs typeface="Times New Roman"/>
              </a:rPr>
              <a:t>h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10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ing</a:t>
            </a:r>
            <a:r>
              <a:rPr dirty="0" smtClean="0" sz="1100" spc="-1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-10">
                <a:latin typeface="Times New Roman"/>
                <a:cs typeface="Times New Roman"/>
              </a:rPr>
              <a:t>f</a:t>
            </a:r>
            <a:r>
              <a:rPr dirty="0" smtClean="0" sz="1100" spc="0">
                <a:latin typeface="Times New Roman"/>
                <a:cs typeface="Times New Roman"/>
              </a:rPr>
              <a:t>fe</a:t>
            </a:r>
            <a:r>
              <a:rPr dirty="0" smtClean="0" sz="1100" spc="-10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ts </a:t>
            </a:r>
            <a:r>
              <a:rPr dirty="0" smtClean="0" sz="1100" spc="-10">
                <a:latin typeface="Times New Roman"/>
                <a:cs typeface="Times New Roman"/>
              </a:rPr>
              <a:t>o</a:t>
            </a:r>
            <a:r>
              <a:rPr dirty="0" smtClean="0" sz="1100" spc="0">
                <a:latin typeface="Times New Roman"/>
                <a:cs typeface="Times New Roman"/>
              </a:rPr>
              <a:t>f t</a:t>
            </a:r>
            <a:r>
              <a:rPr dirty="0" smtClean="0" sz="1100" spc="-15">
                <a:latin typeface="Times New Roman"/>
                <a:cs typeface="Times New Roman"/>
              </a:rPr>
              <a:t>h</a:t>
            </a:r>
            <a:r>
              <a:rPr dirty="0" smtClean="0" sz="1100" spc="0">
                <a:latin typeface="Times New Roman"/>
                <a:cs typeface="Times New Roman"/>
              </a:rPr>
              <a:t>e </a:t>
            </a:r>
            <a:r>
              <a:rPr dirty="0" smtClean="0" sz="1100" spc="-1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nte</a:t>
            </a:r>
            <a:r>
              <a:rPr dirty="0" smtClean="0" sz="1100" spc="-10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nal</a:t>
            </a:r>
            <a:r>
              <a:rPr dirty="0" smtClean="0" sz="1100" spc="-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ca</a:t>
            </a:r>
            <a:r>
              <a:rPr dirty="0" smtClean="0" sz="1100" spc="-1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ac</a:t>
            </a:r>
            <a:r>
              <a:rPr dirty="0" smtClean="0" sz="1100" spc="-1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10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nces</a:t>
            </a:r>
            <a:r>
              <a:rPr dirty="0" smtClean="0" sz="1100" spc="10">
                <a:latin typeface="Times New Roman"/>
                <a:cs typeface="Times New Roman"/>
              </a:rPr>
              <a:t> </a:t>
            </a:r>
            <a:r>
              <a:rPr dirty="0" smtClean="0" sz="1100" spc="-60">
                <a:latin typeface="Cambria Math"/>
                <a:cs typeface="Cambria Math"/>
              </a:rPr>
              <a:t>�</a:t>
            </a:r>
            <a:r>
              <a:rPr dirty="0" smtClean="0" baseline="-17361" sz="1200" spc="-7">
                <a:latin typeface="Cambria Math"/>
                <a:cs typeface="Cambria Math"/>
              </a:rPr>
              <a:t>�</a:t>
            </a:r>
            <a:r>
              <a:rPr dirty="0" smtClean="0" baseline="-17361" sz="1200" spc="0">
                <a:latin typeface="Cambria Math"/>
                <a:cs typeface="Cambria Math"/>
              </a:rPr>
              <a:t>� </a:t>
            </a:r>
            <a:r>
              <a:rPr dirty="0" smtClean="0" baseline="-17361" sz="1200" spc="-30">
                <a:latin typeface="Cambria Math"/>
                <a:cs typeface="Cambria Math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and </a:t>
            </a:r>
            <a:r>
              <a:rPr dirty="0" smtClean="0" sz="1100" spc="-60">
                <a:latin typeface="Cambria Math"/>
                <a:cs typeface="Cambria Math"/>
              </a:rPr>
              <a:t>�</a:t>
            </a:r>
            <a:r>
              <a:rPr dirty="0" smtClean="0" baseline="-17361" sz="1200" spc="-7">
                <a:latin typeface="Cambria Math"/>
                <a:cs typeface="Cambria Math"/>
              </a:rPr>
              <a:t>�</a:t>
            </a:r>
            <a:r>
              <a:rPr dirty="0" smtClean="0" baseline="-17361" sz="1200" spc="89">
                <a:latin typeface="Cambria Math"/>
                <a:cs typeface="Cambria Math"/>
              </a:rPr>
              <a:t>�</a:t>
            </a:r>
            <a:r>
              <a:rPr dirty="0" smtClean="0" sz="1100" spc="0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291" y="6992111"/>
            <a:ext cx="6487668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8967"/>
            <a:ext cx="6887845" cy="66294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4604">
              <a:lnSpc>
                <a:spcPct val="110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15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2.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3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 algn="just" marL="12700" marR="19685">
              <a:lnSpc>
                <a:spcPts val="1880"/>
              </a:lnSpc>
              <a:spcBef>
                <a:spcPts val="8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65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4279265">
              <a:lnSpc>
                <a:spcPct val="100000"/>
              </a:lnSpc>
              <a:spcBef>
                <a:spcPts val="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6.5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3.46</a:t>
            </a:r>
            <a:r>
              <a:rPr dirty="0" smtClean="0" sz="1400" spc="-5">
                <a:latin typeface="Cambria Math"/>
                <a:cs typeface="Cambria Math"/>
              </a:rPr>
              <a:t> pF</a:t>
            </a:r>
            <a:endParaRPr sz="1400">
              <a:latin typeface="Cambria Math"/>
              <a:cs typeface="Cambria Math"/>
            </a:endParaRPr>
          </a:p>
          <a:p>
            <a:pPr algn="just" marL="12700" marR="3963670">
              <a:lnSpc>
                <a:spcPct val="100000"/>
              </a:lnSpc>
              <a:spcBef>
                <a:spcPts val="34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3.46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MHz</a:t>
            </a:r>
            <a:endParaRPr sz="1400">
              <a:latin typeface="Cambria Math"/>
              <a:cs typeface="Cambria Math"/>
            </a:endParaRPr>
          </a:p>
          <a:p>
            <a:pPr algn="just" marL="12700" marR="13970">
              <a:lnSpc>
                <a:spcPct val="112700"/>
              </a:lnSpc>
              <a:spcBef>
                <a:spcPts val="12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ay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iring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affect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ecause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all.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45°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8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4,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endParaRPr sz="800"/>
          </a:p>
          <a:p>
            <a:pPr algn="just" marL="239395" marR="12700" indent="-227329">
              <a:lnSpc>
                <a:spcPct val="1106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To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ig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reque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cy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plifie</a:t>
            </a:r>
            <a:r>
              <a:rPr dirty="0" smtClean="0" sz="1400" spc="2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created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BJT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1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Bode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44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a).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rst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6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endParaRPr sz="1400">
              <a:latin typeface="Times New Roman"/>
              <a:cs typeface="Times New Roman"/>
            </a:endParaRPr>
          </a:p>
          <a:p>
            <a:pPr algn="just" marL="239395" marR="14604">
              <a:lnSpc>
                <a:spcPct val="115900"/>
              </a:lnSpc>
              <a:spcBef>
                <a:spcPts val="105"/>
              </a:spcBef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</a:t>
            </a:r>
            <a:r>
              <a:rPr dirty="0" smtClean="0" sz="1400" spc="-1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5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 </a:t>
            </a:r>
            <a:r>
              <a:rPr dirty="0" smtClean="0" sz="14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0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1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5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de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ade</a:t>
            </a:r>
            <a:r>
              <a:rPr dirty="0" smtClean="0" sz="1400" spc="14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2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ther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6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2822" y="8953195"/>
            <a:ext cx="27470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44: 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Bode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plots.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60514" y="9260027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344" y="2650235"/>
            <a:ext cx="6812280" cy="266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5305" cy="2454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requency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of 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 pe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ot)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5(a).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 marL="239395" marR="14604">
              <a:lnSpc>
                <a:spcPts val="1900"/>
              </a:lnSpc>
              <a:spcBef>
                <a:spcPts val="70"/>
              </a:spcBef>
            </a:pPr>
            <a:r>
              <a:rPr dirty="0" smtClean="0" sz="140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RC</a:t>
            </a:r>
            <a:r>
              <a:rPr dirty="0" smtClean="0" sz="1400" spc="3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bre</a:t>
            </a:r>
            <a:r>
              <a:rPr dirty="0" smtClean="0" sz="1400" spc="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endParaRPr baseline="-16666" sz="1500">
              <a:latin typeface="Cambria Math"/>
              <a:cs typeface="Cambria Math"/>
            </a:endParaRPr>
          </a:p>
          <a:p>
            <a:pPr marL="239395" marR="13335">
              <a:lnSpc>
                <a:spcPts val="1850"/>
              </a:lnSpc>
              <a:spcBef>
                <a:spcPts val="25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1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81548"/>
            <a:ext cx="6885940" cy="2481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27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45: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0">
                <a:latin typeface="Times New Roman"/>
                <a:cs typeface="Times New Roman"/>
              </a:rPr>
              <a:t>T amplifi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its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ide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ode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plot).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6"/>
              </a:spcBef>
            </a:pPr>
            <a:endParaRPr sz="650"/>
          </a:p>
          <a:p>
            <a:pPr algn="just" marL="239395" marR="12700" indent="-227329">
              <a:lnSpc>
                <a:spcPct val="111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45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elow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2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-p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wer</a:t>
            </a:r>
            <a:r>
              <a:rPr dirty="0" smtClean="0" sz="1400" spc="0" i="1">
                <a:latin typeface="Times New Roman"/>
                <a:cs typeface="Times New Roman"/>
              </a:rPr>
              <a:t> fr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nc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14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fact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algn="ctr" marR="8890">
              <a:lnSpc>
                <a:spcPct val="100000"/>
              </a:lnSpc>
              <a:spcBef>
                <a:spcPts val="495"/>
              </a:spcBef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0">
                <a:latin typeface="Cambria Math"/>
                <a:cs typeface="Cambria Math"/>
              </a:rPr>
              <a:t>(</a:t>
            </a:r>
            <a:r>
              <a:rPr dirty="0" smtClean="0" sz="1000" spc="-190">
                <a:latin typeface="Cambria Math"/>
                <a:cs typeface="Cambria Math"/>
              </a:rPr>
              <a:t>�</a:t>
            </a:r>
            <a:r>
              <a:rPr dirty="0" smtClean="0" baseline="-13888" sz="1200" spc="0">
                <a:latin typeface="Cambria Math"/>
                <a:cs typeface="Cambria Math"/>
              </a:rPr>
              <a:t>𝑐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0.707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512" y="7847330"/>
            <a:ext cx="1845310" cy="236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618615" algn="l"/>
              </a:tabLst>
            </a:pPr>
            <a:r>
              <a:rPr dirty="0" smtClean="0" baseline="11904" sz="2100">
                <a:latin typeface="Cambria Math"/>
                <a:cs typeface="Cambria Math"/>
              </a:rPr>
              <a:t>𝑃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90">
                <a:latin typeface="Cambria Math"/>
                <a:cs typeface="Cambria Math"/>
              </a:rPr>
              <a:t>�</a:t>
            </a:r>
            <a:r>
              <a:rPr dirty="0" smtClean="0" baseline="-13888" sz="1200" spc="0">
                <a:latin typeface="Cambria Math"/>
                <a:cs typeface="Cambria Math"/>
              </a:rPr>
              <a:t>𝑐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90">
                <a:latin typeface="Cambria Math"/>
                <a:cs typeface="Cambria Math"/>
              </a:rPr>
              <a:t>�</a:t>
            </a:r>
            <a:r>
              <a:rPr dirty="0" smtClean="0" baseline="-13888" sz="1200" spc="0">
                <a:latin typeface="Cambria Math"/>
                <a:cs typeface="Cambria Math"/>
              </a:rPr>
              <a:t>𝑐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5977" y="7810754"/>
            <a:ext cx="3194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3333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333" y="7812278"/>
            <a:ext cx="8324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7�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0526" y="7898130"/>
            <a:ext cx="402462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60119" algn="l"/>
                <a:tab pos="1734820" algn="l"/>
                <a:tab pos="2603500" algn="l"/>
                <a:tab pos="3441700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122" y="7744206"/>
            <a:ext cx="1195070" cy="292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3345">
              <a:lnSpc>
                <a:spcPts val="994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ts val="1225"/>
              </a:lnSpc>
            </a:pP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𝑅=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0496" y="7810754"/>
            <a:ext cx="3194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3333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4377" y="7810754"/>
            <a:ext cx="5924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𝑃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8174990"/>
            <a:ext cx="6885305" cy="753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Ban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 </a:t>
            </a:r>
            <a:r>
              <a:rPr dirty="0" smtClean="0" baseline="-16666" sz="15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239395" marR="13335">
              <a:lnSpc>
                <a:spcPct val="122800"/>
              </a:lnSpc>
              <a:spcBef>
                <a:spcPts val="2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kno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0.7%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0972" y="2717292"/>
            <a:ext cx="5737860" cy="287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1576" y="393669"/>
            <a:ext cx="6656705" cy="568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4300"/>
              </a:lnSpc>
            </a:pPr>
            <a:r>
              <a:rPr dirty="0" smtClean="0" sz="140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dec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reached.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goes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974597"/>
            <a:ext cx="448183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nd)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3004" y="1011173"/>
            <a:ext cx="969644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Times New Roman"/>
                <a:cs typeface="Times New Roman"/>
              </a:rPr>
              <a:t>a</a:t>
            </a:r>
            <a:r>
              <a:rPr dirty="0" smtClean="0" baseline="11904" sz="2100" spc="-15">
                <a:latin typeface="Times New Roman"/>
                <a:cs typeface="Times New Roman"/>
              </a:rPr>
              <a:t>n</a:t>
            </a:r>
            <a:r>
              <a:rPr dirty="0" smtClean="0" baseline="11904" sz="2100" spc="0">
                <a:latin typeface="Times New Roman"/>
                <a:cs typeface="Times New Roman"/>
              </a:rPr>
              <a:t>d </a:t>
            </a:r>
            <a:r>
              <a:rPr dirty="0" smtClean="0" baseline="11904" sz="2100" spc="-37">
                <a:latin typeface="Times New Roman"/>
                <a:cs typeface="Times New Roman"/>
              </a:rPr>
              <a:t> 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9325" y="974597"/>
            <a:ext cx="12998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576" y="1213439"/>
            <a:ext cx="6656705" cy="1187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200"/>
              </a:lnSpc>
            </a:pPr>
            <a:r>
              <a:rPr dirty="0" smtClean="0" sz="1400" b="1">
                <a:latin typeface="Times New Roman"/>
                <a:cs typeface="Times New Roman"/>
              </a:rPr>
              <a:t>ban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th 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plifier,  as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46.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  the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 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se 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lso,</a:t>
            </a:r>
            <a:r>
              <a:rPr dirty="0" smtClean="0" sz="1400" spc="0">
                <a:latin typeface="Times New Roman"/>
                <a:cs typeface="Times New Roman"/>
              </a:rPr>
              <a:t> 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play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tz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1426" y="2451354"/>
            <a:ext cx="19926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7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1904" sz="2100" spc="112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9228" y="2414778"/>
            <a:ext cx="12630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</a:t>
            </a:r>
            <a:r>
              <a:rPr dirty="0" smtClean="0" sz="1400" spc="-20">
                <a:latin typeface="Cambria Math"/>
                <a:cs typeface="Cambria Math"/>
              </a:rPr>
              <a:t>q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3754308"/>
            <a:ext cx="1650364" cy="579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46: 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urve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illustr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ndwidth of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562473"/>
            <a:ext cx="6885305" cy="1612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Id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10" b="1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3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20,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8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>
                <a:latin typeface="Times New Roman"/>
                <a:cs typeface="Times New Roman"/>
              </a:rPr>
              <a:t>dB at</a:t>
            </a:r>
            <a:r>
              <a:rPr dirty="0" smtClean="0" baseline="11904" sz="2100" spc="-15">
                <a:latin typeface="Times New Roman"/>
                <a:cs typeface="Times New Roman"/>
              </a:rPr>
              <a:t> 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-4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Times New Roman"/>
                <a:cs typeface="Times New Roman"/>
              </a:rPr>
              <a:t>a</a:t>
            </a:r>
            <a:r>
              <a:rPr dirty="0" smtClean="0" baseline="11904" sz="2100" spc="-15">
                <a:latin typeface="Times New Roman"/>
                <a:cs typeface="Times New Roman"/>
              </a:rPr>
              <a:t>n</a:t>
            </a:r>
            <a:r>
              <a:rPr dirty="0" smtClean="0" baseline="11904" sz="2100" spc="0">
                <a:latin typeface="Times New Roman"/>
                <a:cs typeface="Times New Roman"/>
              </a:rPr>
              <a:t>d 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)</a:t>
            </a:r>
            <a:r>
              <a:rPr dirty="0" smtClean="0" baseline="11904" sz="2100" spc="0">
                <a:latin typeface="Times New Roman"/>
                <a:cs typeface="Times New Roman"/>
              </a:rPr>
              <a:t>.</a:t>
            </a:r>
            <a:endParaRPr baseline="11904" sz="21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3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16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2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7289165"/>
            <a:ext cx="6502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3161" y="7289165"/>
            <a:ext cx="422656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</a:t>
            </a:r>
            <a:r>
              <a:rPr dirty="0" smtClean="0" sz="1400" spc="0">
                <a:latin typeface="Cambria Math"/>
                <a:cs typeface="Cambria Math"/>
              </a:rPr>
              <a:t>z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200</a:t>
            </a:r>
            <a:r>
              <a:rPr dirty="0" smtClean="0" sz="1400" spc="-5">
                <a:latin typeface="Cambria Math"/>
                <a:cs typeface="Cambria Math"/>
              </a:rPr>
              <a:t> H</a:t>
            </a:r>
            <a:r>
              <a:rPr dirty="0" smtClean="0" sz="1400" spc="0">
                <a:latin typeface="Cambria Math"/>
                <a:cs typeface="Cambria Math"/>
              </a:rPr>
              <a:t>z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1800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7650733"/>
            <a:ext cx="6885305" cy="1539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algn="just"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Ga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n-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wid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duc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cha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of 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5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Cambria Math"/>
                <a:cs typeface="Cambria Math"/>
              </a:rPr>
              <a:t>eca</a:t>
            </a:r>
            <a:r>
              <a:rPr dirty="0" smtClean="0" sz="1400" spc="-10">
                <a:latin typeface="Cambria Math"/>
                <a:cs typeface="Cambria Math"/>
              </a:rPr>
              <a:t>d</a:t>
            </a:r>
            <a:r>
              <a:rPr dirty="0" smtClean="0" sz="1400" spc="-1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pro</a:t>
            </a:r>
            <a:r>
              <a:rPr dirty="0" smtClean="0" sz="1400" spc="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t.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 marL="239395">
              <a:lnSpc>
                <a:spcPct val="100000"/>
              </a:lnSpc>
            </a:pPr>
            <a:r>
              <a:rPr dirty="0" smtClean="0" baseline="11904" sz="2100">
                <a:latin typeface="Times New Roman"/>
                <a:cs typeface="Times New Roman"/>
              </a:rPr>
              <a:t>fre</a:t>
            </a:r>
            <a:r>
              <a:rPr dirty="0" smtClean="0" baseline="11904" sz="2100" spc="-7">
                <a:latin typeface="Times New Roman"/>
                <a:cs typeface="Times New Roman"/>
              </a:rPr>
              <a:t>q</a:t>
            </a:r>
            <a:r>
              <a:rPr dirty="0" smtClean="0" baseline="11904" sz="2100" spc="0">
                <a:latin typeface="Times New Roman"/>
                <a:cs typeface="Times New Roman"/>
              </a:rPr>
              <a:t>u</a:t>
            </a:r>
            <a:r>
              <a:rPr dirty="0" smtClean="0" baseline="11904" sz="2100" spc="-22">
                <a:latin typeface="Times New Roman"/>
                <a:cs typeface="Times New Roman"/>
              </a:rPr>
              <a:t>e</a:t>
            </a:r>
            <a:r>
              <a:rPr dirty="0" smtClean="0" baseline="11904" sz="2100" spc="0">
                <a:latin typeface="Times New Roman"/>
                <a:cs typeface="Times New Roman"/>
              </a:rPr>
              <a:t>nc</a:t>
            </a:r>
            <a:r>
              <a:rPr dirty="0" smtClean="0" baseline="11904" sz="2100" spc="-30">
                <a:latin typeface="Times New Roman"/>
                <a:cs typeface="Times New Roman"/>
              </a:rPr>
              <a:t>y</a:t>
            </a:r>
            <a:r>
              <a:rPr dirty="0" smtClean="0" baseline="11904" sz="2100" spc="0">
                <a:latin typeface="Times New Roman"/>
                <a:cs typeface="Times New Roman"/>
              </a:rPr>
              <a:t>. </a:t>
            </a:r>
            <a:r>
              <a:rPr dirty="0" smtClean="0" baseline="11904" sz="2100" spc="7">
                <a:latin typeface="Times New Roman"/>
                <a:cs typeface="Times New Roman"/>
              </a:rPr>
              <a:t> 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≪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416" y="3494532"/>
            <a:ext cx="5297424" cy="2843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5516"/>
            <a:ext cx="6886575" cy="4864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1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endParaRPr baseline="-16666" sz="1500">
              <a:latin typeface="Cambria Math"/>
              <a:cs typeface="Cambria Math"/>
            </a:endParaRPr>
          </a:p>
          <a:p>
            <a:pPr marL="239395" indent="-227329">
              <a:lnSpc>
                <a:spcPct val="100000"/>
              </a:lnSpc>
              <a:spcBef>
                <a:spcPts val="3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nit</a:t>
            </a:r>
            <a:r>
              <a:rPr dirty="0" smtClean="0" sz="1400" spc="5" b="1" i="1">
                <a:latin typeface="Times New Roman"/>
                <a:cs typeface="Times New Roman"/>
              </a:rPr>
              <a:t>y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2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ain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que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4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7.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982218"/>
            <a:ext cx="58928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7817" y="945642"/>
            <a:ext cx="599059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aller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576" y="1177289"/>
            <a:ext cx="6658609" cy="993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4999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is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ty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2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 fr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ncy,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17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𝑇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7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𝑇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0466" y="2221230"/>
            <a:ext cx="134366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𝑻</a:t>
            </a:r>
            <a:r>
              <a:rPr dirty="0" smtClean="0" baseline="11904" sz="2100" spc="-15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-65">
                <a:latin typeface="Cambria Math"/>
                <a:cs typeface="Cambria Math"/>
              </a:rPr>
              <a:t> </a:t>
            </a:r>
            <a:r>
              <a:rPr dirty="0" smtClean="0" baseline="11904" sz="2100" spc="7">
                <a:latin typeface="Cambria Math"/>
                <a:cs typeface="Cambria Math"/>
              </a:rPr>
              <a:t>��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0189" y="2184654"/>
            <a:ext cx="12630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</a:t>
            </a:r>
            <a:r>
              <a:rPr dirty="0" smtClean="0" sz="1400" spc="-20">
                <a:latin typeface="Cambria Math"/>
                <a:cs typeface="Cambria Math"/>
              </a:rPr>
              <a:t>q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2519263"/>
            <a:ext cx="6884034" cy="989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4599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7,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7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𝑇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7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𝑇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-5">
                <a:latin typeface="Cambria Math"/>
                <a:cs typeface="Cambria Math"/>
              </a:rPr>
              <a:t> MH</a:t>
            </a:r>
            <a:r>
              <a:rPr dirty="0" smtClean="0" sz="1400" spc="-20">
                <a:latin typeface="Cambria Math"/>
                <a:cs typeface="Cambria Math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238621"/>
            <a:ext cx="6884034" cy="2720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3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47: 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implifi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urve wh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195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</a:t>
            </a:r>
            <a:r>
              <a:rPr dirty="0" smtClean="0" baseline="-16339" sz="1275" spc="30">
                <a:latin typeface="Cambria Math"/>
                <a:cs typeface="Cambria Math"/>
              </a:rPr>
              <a:t>�</a:t>
            </a:r>
            <a:r>
              <a:rPr dirty="0" smtClean="0" baseline="-13071" sz="1275" spc="-15">
                <a:latin typeface="Cambria Math"/>
                <a:cs typeface="Cambria Math"/>
              </a:rPr>
              <a:t>(</a:t>
            </a:r>
            <a:r>
              <a:rPr dirty="0" smtClean="0" baseline="-16339" sz="1275" spc="-7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</a:t>
            </a:r>
            <a:r>
              <a:rPr dirty="0" smtClean="0" baseline="-16339" sz="1275" spc="7">
                <a:latin typeface="Cambria Math"/>
                <a:cs typeface="Cambria Math"/>
              </a:rPr>
              <a:t>�</a:t>
            </a:r>
            <a:r>
              <a:rPr dirty="0" smtClean="0" baseline="-13071" sz="1275" spc="0">
                <a:latin typeface="Cambria Math"/>
                <a:cs typeface="Cambria Math"/>
              </a:rPr>
              <a:t>) </a:t>
            </a:r>
            <a:r>
              <a:rPr dirty="0" smtClean="0" baseline="-13071" sz="1275" spc="-1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ne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(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ssum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ro)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</a:t>
            </a:r>
            <a:endParaRPr sz="12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430"/>
              </a:spcBef>
            </a:pPr>
            <a:r>
              <a:rPr dirty="0" smtClean="0" baseline="11574" sz="1800" spc="-292">
                <a:latin typeface="Cambria Math"/>
                <a:cs typeface="Cambria Math"/>
              </a:rPr>
              <a:t>�</a:t>
            </a:r>
            <a:r>
              <a:rPr dirty="0" smtClean="0" sz="850" spc="0">
                <a:latin typeface="Cambria Math"/>
                <a:cs typeface="Cambria Math"/>
              </a:rPr>
              <a:t>�</a:t>
            </a:r>
            <a:r>
              <a:rPr dirty="0" smtClean="0" sz="850" spc="10">
                <a:latin typeface="Cambria Math"/>
                <a:cs typeface="Cambria Math"/>
              </a:rPr>
              <a:t>�</a:t>
            </a:r>
            <a:r>
              <a:rPr dirty="0" smtClean="0" baseline="3267" sz="1275" spc="-15">
                <a:latin typeface="Cambria Math"/>
                <a:cs typeface="Cambria Math"/>
              </a:rPr>
              <a:t>(</a:t>
            </a:r>
            <a:r>
              <a:rPr dirty="0" smtClean="0" sz="850" spc="-5">
                <a:latin typeface="Cambria Math"/>
                <a:cs typeface="Cambria Math"/>
              </a:rPr>
              <a:t>�</a:t>
            </a:r>
            <a:r>
              <a:rPr dirty="0" smtClean="0" sz="850" spc="0">
                <a:latin typeface="Cambria Math"/>
                <a:cs typeface="Cambria Math"/>
              </a:rPr>
              <a:t>�</a:t>
            </a:r>
            <a:r>
              <a:rPr dirty="0" smtClean="0" sz="850" spc="5">
                <a:latin typeface="Cambria Math"/>
                <a:cs typeface="Cambria Math"/>
              </a:rPr>
              <a:t>�</a:t>
            </a:r>
            <a:r>
              <a:rPr dirty="0" smtClean="0" baseline="3267" sz="1275" spc="97">
                <a:latin typeface="Cambria Math"/>
                <a:cs typeface="Cambria Math"/>
              </a:rPr>
              <a:t>)</a:t>
            </a:r>
            <a:r>
              <a:rPr dirty="0" smtClean="0" baseline="11574" sz="1800" spc="0">
                <a:latin typeface="Times New Roman"/>
                <a:cs typeface="Times New Roman"/>
              </a:rPr>
              <a:t>.</a:t>
            </a:r>
            <a:endParaRPr baseline="11574" sz="18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7"/>
              </a:spcBef>
            </a:pPr>
            <a:endParaRPr sz="550"/>
          </a:p>
          <a:p>
            <a:pPr marL="12700" marR="1397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7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7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𝑇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75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50,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12700">
              <a:lnSpc>
                <a:spcPct val="100000"/>
              </a:lnSpc>
              <a:tabLst>
                <a:tab pos="768350" algn="l"/>
              </a:tabLst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	</a:t>
            </a:r>
            <a:r>
              <a:rPr dirty="0" smtClean="0" sz="1400" spc="-17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𝑇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1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7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𝑇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MH</a:t>
            </a:r>
            <a:r>
              <a:rPr dirty="0" smtClean="0" sz="1400" spc="-20">
                <a:latin typeface="Cambria Math"/>
                <a:cs typeface="Cambria Math"/>
              </a:rPr>
              <a:t>z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50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7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6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reque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cy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pon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 of 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ge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plifie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8"/>
              </a:spcBef>
            </a:pPr>
            <a:endParaRPr sz="750"/>
          </a:p>
          <a:p>
            <a:pPr algn="just" marL="239395" marR="1270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each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8754"/>
            <a:ext cx="6888480" cy="8611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6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er:</a:t>
            </a:r>
            <a:endParaRPr sz="1400">
              <a:latin typeface="Times New Roman"/>
              <a:cs typeface="Times New Roman"/>
            </a:endParaRPr>
          </a:p>
          <a:p>
            <a:pPr lvl="1" marL="469900" marR="20320" indent="-229235">
              <a:lnSpc>
                <a:spcPct val="110000"/>
              </a:lnSpc>
              <a:buFont typeface="Times New Roman"/>
              <a:buAutoNum type="arabicPeriod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marR="104139" indent="-229235">
              <a:lnSpc>
                <a:spcPts val="1860"/>
              </a:lnSpc>
              <a:spcBef>
                <a:spcPts val="80"/>
              </a:spcBef>
              <a:buFont typeface="Times New Roman"/>
              <a:buAutoNum type="arabicPeriod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9050" indent="-227329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iffere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t 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requenc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15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239395" marR="14604">
              <a:lnSpc>
                <a:spcPct val="121400"/>
              </a:lnSpc>
              <a:spcBef>
                <a:spcPts val="275"/>
              </a:spcBef>
            </a:pPr>
            <a:r>
              <a:rPr dirty="0" smtClean="0" sz="140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112">
                <a:latin typeface="Cambria Math"/>
                <a:cs typeface="Cambria Math"/>
              </a:rPr>
              <a:t>)</a:t>
            </a:r>
            <a:r>
              <a:rPr dirty="0" smtClean="0" baseline="36111" sz="1500" spc="52">
                <a:latin typeface="Cambria Math"/>
                <a:cs typeface="Cambria Math"/>
              </a:rPr>
              <a:t>´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equ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ls </a:t>
            </a:r>
            <a:r>
              <a:rPr dirty="0" smtClean="0" sz="1400" spc="-14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 hig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7780" indent="-227329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each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6"/>
              </a:spcBef>
              <a:buFont typeface="Wingdings"/>
              <a:buChar char=""/>
            </a:pPr>
            <a:endParaRPr sz="600"/>
          </a:p>
          <a:p>
            <a:pPr marL="23939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36111" sz="1500" spc="82">
                <a:latin typeface="Cambria Math"/>
                <a:cs typeface="Cambria Math"/>
              </a:rPr>
              <a:t>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359"/>
              </a:spcBef>
            </a:pPr>
            <a:r>
              <a:rPr dirty="0" smtClean="0" sz="1400" b="1">
                <a:latin typeface="Times New Roman"/>
                <a:cs typeface="Times New Roman"/>
              </a:rPr>
              <a:t>equ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3888" sz="1500" spc="112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9685" indent="-227329">
              <a:lnSpc>
                <a:spcPct val="110000"/>
              </a:lnSpc>
              <a:spcBef>
                <a:spcPts val="15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0">
                <a:latin typeface="Times New Roman"/>
                <a:cs typeface="Times New Roman"/>
              </a:rPr>
              <a:t> acc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algn="just" marL="239395" marR="1651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ve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1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th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Wingdings"/>
              <a:buChar char=""/>
            </a:pPr>
            <a:endParaRPr sz="750"/>
          </a:p>
          <a:p>
            <a:pPr algn="ctr" marR="10795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��</a:t>
            </a:r>
            <a:r>
              <a:rPr dirty="0" smtClean="0" baseline="11904" sz="2100" spc="19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52777" sz="1500" spc="-7">
                <a:latin typeface="Cambria Math"/>
                <a:cs typeface="Cambria Math"/>
              </a:rPr>
              <a:t>´</a:t>
            </a:r>
            <a:r>
              <a:rPr dirty="0" smtClean="0" baseline="52777" sz="1500" spc="-7">
                <a:latin typeface="Cambria Math"/>
                <a:cs typeface="Cambria Math"/>
              </a:rPr>
              <a:t> </a:t>
            </a:r>
            <a:r>
              <a:rPr dirty="0" smtClean="0" baseline="52777" sz="1500" spc="-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52777" sz="1500" spc="-7">
                <a:latin typeface="Cambria Math"/>
                <a:cs typeface="Cambria Math"/>
              </a:rPr>
              <a:t>´</a:t>
            </a:r>
            <a:endParaRPr baseline="52777" sz="1500">
              <a:latin typeface="Cambria Math"/>
              <a:cs typeface="Cambria Math"/>
            </a:endParaRPr>
          </a:p>
          <a:p>
            <a:pPr>
              <a:lnSpc>
                <a:spcPts val="650"/>
              </a:lnSpc>
              <a:spcBef>
                <a:spcPts val="20"/>
              </a:spcBef>
            </a:pPr>
            <a:endParaRPr sz="650"/>
          </a:p>
          <a:p>
            <a:pPr algn="just" marL="12700" marR="18415">
              <a:lnSpc>
                <a:spcPct val="1102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50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100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kHz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cri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kHz.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bandw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endParaRPr sz="1400">
              <a:latin typeface="Times New Roman"/>
              <a:cs typeface="Times New Roman"/>
            </a:endParaRPr>
          </a:p>
          <a:p>
            <a:pPr algn="just" marL="12700" marR="6250940">
              <a:lnSpc>
                <a:spcPct val="100000"/>
              </a:lnSpc>
              <a:spcBef>
                <a:spcPts val="204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  <a:p>
            <a:pPr algn="just" marL="56515" marR="294005">
              <a:lnSpc>
                <a:spcPct val="100000"/>
              </a:lnSpc>
              <a:spcBef>
                <a:spcPts val="45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he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Cambria Math"/>
                <a:cs typeface="Cambria Math"/>
              </a:rPr>
              <a:t>o</a:t>
            </a:r>
            <a:r>
              <a:rPr dirty="0" smtClean="0" sz="1400" spc="-10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in</a:t>
            </a:r>
            <a:r>
              <a:rPr dirty="0" smtClean="0" sz="1400" spc="-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nt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5">
                <a:latin typeface="Cambria Math"/>
                <a:cs typeface="Cambria Math"/>
              </a:rPr>
              <a:t>w</a:t>
            </a:r>
            <a:r>
              <a:rPr dirty="0" smtClean="0" sz="1400" spc="0">
                <a:latin typeface="Cambria Math"/>
                <a:cs typeface="Cambria Math"/>
              </a:rPr>
              <a:t>er 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Cambria Math"/>
                <a:cs typeface="Cambria Math"/>
              </a:rPr>
              <a:t>it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al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e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cy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o</a:t>
            </a:r>
            <a:r>
              <a:rPr dirty="0" smtClean="0" sz="1400" spc="0">
                <a:latin typeface="Cambria Math"/>
                <a:cs typeface="Cambria Math"/>
              </a:rPr>
              <a:t>f t</a:t>
            </a:r>
            <a:r>
              <a:rPr dirty="0" smtClean="0" sz="1400" spc="-10">
                <a:latin typeface="Cambria Math"/>
                <a:cs typeface="Cambria Math"/>
              </a:rPr>
              <a:t>h</a:t>
            </a:r>
            <a:r>
              <a:rPr dirty="0" smtClean="0" sz="1400" spc="0">
                <a:latin typeface="Cambria Math"/>
                <a:cs typeface="Cambria Math"/>
              </a:rPr>
              <a:t>e s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age </a:t>
            </a:r>
            <a:r>
              <a:rPr dirty="0" smtClean="0" sz="1400" spc="-10">
                <a:latin typeface="Cambria Math"/>
                <a:cs typeface="Cambria Math"/>
              </a:rPr>
              <a:t>w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th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he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g</a:t>
            </a:r>
            <a:r>
              <a:rPr dirty="0" smtClean="0" sz="1400" spc="-5">
                <a:latin typeface="Cambria Math"/>
                <a:cs typeface="Cambria Math"/>
              </a:rPr>
              <a:t>h</a:t>
            </a:r>
            <a:r>
              <a:rPr dirty="0" smtClean="0" sz="1400" spc="0">
                <a:latin typeface="Cambria Math"/>
                <a:cs typeface="Cambria Math"/>
              </a:rPr>
              <a:t>e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Cambria Math"/>
                <a:cs typeface="Cambria Math"/>
              </a:rPr>
              <a:t>t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endParaRPr baseline="-13888" sz="15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algn="ctr" marR="3175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52777" sz="1500" spc="-7">
                <a:latin typeface="Cambria Math"/>
                <a:cs typeface="Cambria Math"/>
              </a:rPr>
              <a:t>´</a:t>
            </a:r>
            <a:r>
              <a:rPr dirty="0" smtClean="0" baseline="52777" sz="1500" spc="-7">
                <a:latin typeface="Cambria Math"/>
                <a:cs typeface="Cambria Math"/>
              </a:rPr>
              <a:t> </a:t>
            </a:r>
            <a:r>
              <a:rPr dirty="0" smtClean="0" baseline="5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kHz</a:t>
            </a:r>
            <a:endParaRPr baseline="11904" sz="2100">
              <a:latin typeface="Cambria Math"/>
              <a:cs typeface="Cambria Math"/>
            </a:endParaRPr>
          </a:p>
          <a:p>
            <a:pPr algn="just" marL="56515" marR="26035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he do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n</a:t>
            </a:r>
            <a:r>
              <a:rPr dirty="0" smtClean="0" sz="1400" spc="-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nt 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pper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Cambria Math"/>
                <a:cs typeface="Cambria Math"/>
              </a:rPr>
              <a:t>i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</a:t>
            </a:r>
            <a:r>
              <a:rPr dirty="0" smtClean="0" sz="1400" spc="-10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al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Cambria Math"/>
                <a:cs typeface="Cambria Math"/>
              </a:rPr>
              <a:t>equency</a:t>
            </a:r>
            <a:r>
              <a:rPr dirty="0" smtClean="0" sz="1400" spc="-5">
                <a:latin typeface="Cambria Math"/>
                <a:cs typeface="Cambria Math"/>
              </a:rPr>
              <a:t> o</a:t>
            </a:r>
            <a:r>
              <a:rPr dirty="0" smtClean="0" sz="1400" spc="0">
                <a:latin typeface="Cambria Math"/>
                <a:cs typeface="Cambria Math"/>
              </a:rPr>
              <a:t>f 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he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stage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h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th</a:t>
            </a:r>
            <a:r>
              <a:rPr dirty="0" smtClean="0" sz="1400" spc="0">
                <a:latin typeface="Cambria Math"/>
                <a:cs typeface="Cambria Math"/>
              </a:rPr>
              <a:t>e lo</a:t>
            </a:r>
            <a:r>
              <a:rPr dirty="0" smtClean="0" sz="1400" spc="-5">
                <a:latin typeface="Cambria Math"/>
                <a:cs typeface="Cambria Math"/>
              </a:rPr>
              <a:t>w</a:t>
            </a:r>
            <a:r>
              <a:rPr dirty="0" smtClean="0" sz="1400" spc="0">
                <a:latin typeface="Cambria Math"/>
                <a:cs typeface="Cambria Math"/>
              </a:rPr>
              <a:t>e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Cambria Math"/>
                <a:cs typeface="Cambria Math"/>
              </a:rPr>
              <a:t>t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endParaRPr baseline="-13888" sz="15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26"/>
              </a:spcBef>
            </a:pPr>
            <a:endParaRPr sz="600"/>
          </a:p>
          <a:p>
            <a:pPr algn="ctr" marR="2540">
              <a:lnSpc>
                <a:spcPct val="100000"/>
              </a:lnSpc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kHz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1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</a:t>
            </a:r>
            <a:r>
              <a:rPr dirty="0" smtClean="0" sz="1400" spc="0">
                <a:latin typeface="Cambria Math"/>
                <a:cs typeface="Cambria Math"/>
              </a:rPr>
              <a:t>z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</a:t>
            </a:r>
            <a:r>
              <a:rPr dirty="0" smtClean="0" sz="1400" spc="0">
                <a:latin typeface="Cambria Math"/>
                <a:cs typeface="Cambria Math"/>
              </a:rPr>
              <a:t>z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kHz</a:t>
            </a:r>
            <a:endParaRPr sz="1400">
              <a:latin typeface="Cambria Math"/>
              <a:cs typeface="Cambria Math"/>
            </a:endParaRPr>
          </a:p>
          <a:p>
            <a:pPr algn="just" marL="239395" marR="17780" indent="-227329">
              <a:lnSpc>
                <a:spcPct val="110000"/>
              </a:lnSpc>
              <a:spcBef>
                <a:spcPts val="15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Equ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</a:t>
            </a:r>
            <a:r>
              <a:rPr dirty="0" smtClean="0" sz="1400" spc="-15" b="1">
                <a:latin typeface="Times New Roman"/>
                <a:cs typeface="Times New Roman"/>
              </a:rPr>
              <a:t>q</a:t>
            </a:r>
            <a:r>
              <a:rPr dirty="0" smtClean="0" sz="1400" spc="0" b="1">
                <a:latin typeface="Times New Roman"/>
                <a:cs typeface="Times New Roman"/>
              </a:rPr>
              <a:t>uenci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nk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each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 algn="just" marL="239395" marR="2286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e,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all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4732" y="5958840"/>
            <a:ext cx="5763768" cy="377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15288" y="495300"/>
            <a:ext cx="644652" cy="0"/>
          </a:xfrm>
          <a:custGeom>
            <a:avLst/>
            <a:gdLst/>
            <a:ahLst/>
            <a:cxnLst/>
            <a:rect l="l" t="t" r="r" b="b"/>
            <a:pathLst>
              <a:path w="644651" h="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1576" y="485170"/>
            <a:ext cx="665607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r>
              <a:rPr dirty="0" smtClean="0" baseline="1984" sz="2100">
                <a:latin typeface="Cambria Math"/>
                <a:cs typeface="Cambria Math"/>
              </a:rPr>
              <a:t>⁄</a:t>
            </a:r>
            <a:r>
              <a:rPr dirty="0" smtClean="0" baseline="7936" sz="2100" spc="172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baseline="22222" sz="1500" spc="22">
                <a:latin typeface="Cambria Math"/>
                <a:cs typeface="Cambria Math"/>
              </a:rPr>
              <a:t>1</a:t>
            </a:r>
            <a:r>
              <a:rPr dirty="0" smtClean="0" baseline="25000" sz="1500" spc="-15">
                <a:latin typeface="Cambria Math"/>
                <a:cs typeface="Cambria Math"/>
              </a:rPr>
              <a:t>⁄</a:t>
            </a:r>
            <a:r>
              <a:rPr dirty="0" smtClean="0" baseline="22222" sz="1500" spc="-15">
                <a:latin typeface="Cambria Math"/>
                <a:cs typeface="Cambria Math"/>
              </a:rPr>
              <a:t>�</a:t>
            </a:r>
            <a:r>
              <a:rPr dirty="0" smtClean="0" baseline="22222" sz="1500" spc="-15">
                <a:latin typeface="Cambria Math"/>
                <a:cs typeface="Cambria Math"/>
              </a:rPr>
              <a:t> </a:t>
            </a:r>
            <a:r>
              <a:rPr dirty="0" smtClean="0" baseline="22222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(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6775" y="1037844"/>
            <a:ext cx="659891" cy="0"/>
          </a:xfrm>
          <a:custGeom>
            <a:avLst/>
            <a:gdLst/>
            <a:ahLst/>
            <a:cxnLst/>
            <a:rect l="l" t="t" r="r" b="b"/>
            <a:pathLst>
              <a:path w="659891" h="0">
                <a:moveTo>
                  <a:pt x="0" y="0"/>
                </a:moveTo>
                <a:lnTo>
                  <a:pt x="65989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14017" y="1087373"/>
            <a:ext cx="27381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52777" sz="1500" spc="-7">
                <a:latin typeface="Cambria Math"/>
                <a:cs typeface="Cambria Math"/>
              </a:rPr>
              <a:t>´</a:t>
            </a:r>
            <a:r>
              <a:rPr dirty="0" smtClean="0" baseline="52777" sz="1500" spc="-7">
                <a:latin typeface="Cambria Math"/>
                <a:cs typeface="Cambria Math"/>
              </a:rPr>
              <a:t> </a:t>
            </a:r>
            <a:r>
              <a:rPr dirty="0" smtClean="0" baseline="52777" sz="1500" spc="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9841" sz="2100" spc="150">
                <a:latin typeface="Cambria Math"/>
                <a:cs typeface="Cambria Math"/>
              </a:rPr>
              <a:t>√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38888" sz="1500" spc="-15">
                <a:latin typeface="Cambria Math"/>
                <a:cs typeface="Cambria Math"/>
              </a:rPr>
              <a:t>�</a:t>
            </a:r>
            <a:r>
              <a:rPr dirty="0" smtClean="0" baseline="41666" sz="1500" spc="-15">
                <a:latin typeface="Cambria Math"/>
                <a:cs typeface="Cambria Math"/>
              </a:rPr>
              <a:t>⁄</a:t>
            </a:r>
            <a:r>
              <a:rPr dirty="0" smtClean="0" baseline="38888" sz="1500" spc="-15">
                <a:latin typeface="Cambria Math"/>
                <a:cs typeface="Cambria Math"/>
              </a:rPr>
              <a:t>�</a:t>
            </a:r>
            <a:r>
              <a:rPr dirty="0" smtClean="0" baseline="38888" sz="1500" spc="-15">
                <a:latin typeface="Cambria Math"/>
                <a:cs typeface="Cambria Math"/>
              </a:rPr>
              <a:t> </a:t>
            </a:r>
            <a:r>
              <a:rPr dirty="0" smtClean="0" baseline="38888" sz="1500" spc="-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6636" y="1050797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43804" y="1592833"/>
            <a:ext cx="644651" cy="0"/>
          </a:xfrm>
          <a:custGeom>
            <a:avLst/>
            <a:gdLst/>
            <a:ahLst/>
            <a:cxnLst/>
            <a:rect l="l" t="t" r="r" b="b"/>
            <a:pathLst>
              <a:path w="644651" h="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4500" y="1215450"/>
            <a:ext cx="6877684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41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do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baseline="7936" sz="2100" spc="172">
                <a:latin typeface="Cambria Math"/>
                <a:cs typeface="Cambria Math"/>
              </a:rPr>
              <a:t>√</a:t>
            </a:r>
            <a:r>
              <a:rPr dirty="0" smtClean="0" sz="1400" spc="114">
                <a:latin typeface="Cambria Math"/>
                <a:cs typeface="Cambria Math"/>
              </a:rPr>
              <a:t>2</a:t>
            </a:r>
            <a:r>
              <a:rPr dirty="0" smtClean="0" baseline="22222" sz="1500" spc="22">
                <a:latin typeface="Cambria Math"/>
                <a:cs typeface="Cambria Math"/>
              </a:rPr>
              <a:t>1</a:t>
            </a:r>
            <a:r>
              <a:rPr dirty="0" smtClean="0" baseline="25000" sz="1500" spc="-15">
                <a:latin typeface="Cambria Math"/>
                <a:cs typeface="Cambria Math"/>
              </a:rPr>
              <a:t>⁄</a:t>
            </a:r>
            <a:r>
              <a:rPr dirty="0" smtClean="0" baseline="22222" sz="1500" spc="-15">
                <a:latin typeface="Cambria Math"/>
                <a:cs typeface="Cambria Math"/>
              </a:rPr>
              <a:t>�</a:t>
            </a:r>
            <a:r>
              <a:rPr dirty="0" smtClean="0" baseline="22222" sz="1500" spc="-15">
                <a:latin typeface="Cambria Math"/>
                <a:cs typeface="Cambria Math"/>
              </a:rPr>
              <a:t> </a:t>
            </a:r>
            <a:r>
              <a:rPr dirty="0" smtClean="0" baseline="22222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2929" y="1948433"/>
            <a:ext cx="239712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52777" sz="1500" spc="-7">
                <a:latin typeface="Cambria Math"/>
                <a:cs typeface="Cambria Math"/>
              </a:rPr>
              <a:t>´</a:t>
            </a:r>
            <a:r>
              <a:rPr dirty="0" smtClean="0" baseline="52777" sz="1500" spc="-7">
                <a:latin typeface="Cambria Math"/>
                <a:cs typeface="Cambria Math"/>
              </a:rPr>
              <a:t> </a:t>
            </a:r>
            <a:r>
              <a:rPr dirty="0" smtClean="0" baseline="52777" sz="1500" spc="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97">
                <a:latin typeface="Cambria Math"/>
                <a:cs typeface="Cambria Math"/>
              </a:rPr>
              <a:t> </a:t>
            </a:r>
            <a:r>
              <a:rPr dirty="0" smtClean="0" baseline="19841" sz="2100" spc="172">
                <a:latin typeface="Cambria Math"/>
                <a:cs typeface="Cambria Math"/>
              </a:rPr>
              <a:t>√</a:t>
            </a:r>
            <a:r>
              <a:rPr dirty="0" smtClean="0" baseline="11904" sz="2100" spc="172">
                <a:latin typeface="Cambria Math"/>
                <a:cs typeface="Cambria Math"/>
              </a:rPr>
              <a:t>�</a:t>
            </a:r>
            <a:r>
              <a:rPr dirty="0" smtClean="0" baseline="38888" sz="1500" spc="-15">
                <a:latin typeface="Cambria Math"/>
                <a:cs typeface="Cambria Math"/>
              </a:rPr>
              <a:t>�</a:t>
            </a:r>
            <a:r>
              <a:rPr dirty="0" smtClean="0" baseline="41666" sz="1500" spc="-15">
                <a:latin typeface="Cambria Math"/>
                <a:cs typeface="Cambria Math"/>
              </a:rPr>
              <a:t>⁄</a:t>
            </a:r>
            <a:r>
              <a:rPr dirty="0" smtClean="0" baseline="38888" sz="1500" spc="-15">
                <a:latin typeface="Cambria Math"/>
                <a:cs typeface="Cambria Math"/>
              </a:rPr>
              <a:t>�</a:t>
            </a:r>
            <a:r>
              <a:rPr dirty="0" smtClean="0" baseline="38888" sz="1500" spc="-15">
                <a:latin typeface="Cambria Math"/>
                <a:cs typeface="Cambria Math"/>
              </a:rPr>
              <a:t> </a:t>
            </a:r>
            <a:r>
              <a:rPr dirty="0" smtClean="0" baseline="38888" sz="1500" spc="-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7463" y="1899157"/>
            <a:ext cx="659891" cy="0"/>
          </a:xfrm>
          <a:custGeom>
            <a:avLst/>
            <a:gdLst/>
            <a:ahLst/>
            <a:cxnLst/>
            <a:rect l="l" t="t" r="r" b="b"/>
            <a:pathLst>
              <a:path w="659891" h="0">
                <a:moveTo>
                  <a:pt x="0" y="0"/>
                </a:moveTo>
                <a:lnTo>
                  <a:pt x="65989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56201" y="1911857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67610" y="3029966"/>
            <a:ext cx="644956" cy="0"/>
          </a:xfrm>
          <a:custGeom>
            <a:avLst/>
            <a:gdLst/>
            <a:ahLst/>
            <a:cxnLst/>
            <a:rect l="l" t="t" r="r" b="b"/>
            <a:pathLst>
              <a:path w="644956" h="0">
                <a:moveTo>
                  <a:pt x="0" y="0"/>
                </a:moveTo>
                <a:lnTo>
                  <a:pt x="6449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457065" y="3029966"/>
            <a:ext cx="633984" cy="0"/>
          </a:xfrm>
          <a:custGeom>
            <a:avLst/>
            <a:gdLst/>
            <a:ahLst/>
            <a:cxnLst/>
            <a:rect l="l" t="t" r="r" b="b"/>
            <a:pathLst>
              <a:path w="633984" h="0">
                <a:moveTo>
                  <a:pt x="0" y="0"/>
                </a:moveTo>
                <a:lnTo>
                  <a:pt x="63398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363977" y="3353434"/>
            <a:ext cx="644956" cy="0"/>
          </a:xfrm>
          <a:custGeom>
            <a:avLst/>
            <a:gdLst/>
            <a:ahLst/>
            <a:cxnLst/>
            <a:rect l="l" t="t" r="r" b="b"/>
            <a:pathLst>
              <a:path w="644956" h="0">
                <a:moveTo>
                  <a:pt x="0" y="0"/>
                </a:moveTo>
                <a:lnTo>
                  <a:pt x="64495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054475" y="3353434"/>
            <a:ext cx="634288" cy="0"/>
          </a:xfrm>
          <a:custGeom>
            <a:avLst/>
            <a:gdLst/>
            <a:ahLst/>
            <a:cxnLst/>
            <a:rect l="l" t="t" r="r" b="b"/>
            <a:pathLst>
              <a:path w="634288" h="0">
                <a:moveTo>
                  <a:pt x="0" y="0"/>
                </a:moveTo>
                <a:lnTo>
                  <a:pt x="6342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4500" y="2242626"/>
            <a:ext cx="6886575" cy="3978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240">
              <a:lnSpc>
                <a:spcPct val="111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19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kHz.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algn="ctr" marR="0">
              <a:lnSpc>
                <a:spcPct val="100000"/>
              </a:lnSpc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baseline="7936" sz="2100" spc="172">
                <a:latin typeface="Cambria Math"/>
                <a:cs typeface="Cambria Math"/>
              </a:rPr>
              <a:t>√</a:t>
            </a:r>
            <a:r>
              <a:rPr dirty="0" smtClean="0" sz="1400" spc="114">
                <a:latin typeface="Cambria Math"/>
                <a:cs typeface="Cambria Math"/>
              </a:rPr>
              <a:t>2</a:t>
            </a:r>
            <a:r>
              <a:rPr dirty="0" smtClean="0" baseline="22222" sz="1500" spc="30">
                <a:latin typeface="Cambria Math"/>
                <a:cs typeface="Cambria Math"/>
              </a:rPr>
              <a:t>1</a:t>
            </a:r>
            <a:r>
              <a:rPr dirty="0" smtClean="0" baseline="25000" sz="1500" spc="-15">
                <a:latin typeface="Cambria Math"/>
                <a:cs typeface="Cambria Math"/>
              </a:rPr>
              <a:t>⁄</a:t>
            </a:r>
            <a:r>
              <a:rPr dirty="0" smtClean="0" baseline="22222" sz="1500" spc="-15">
                <a:latin typeface="Cambria Math"/>
                <a:cs typeface="Cambria Math"/>
              </a:rPr>
              <a:t>�</a:t>
            </a:r>
            <a:r>
              <a:rPr dirty="0" smtClean="0" baseline="22222" sz="1500" spc="-15">
                <a:latin typeface="Cambria Math"/>
                <a:cs typeface="Cambria Math"/>
              </a:rPr>
              <a:t> </a:t>
            </a:r>
            <a:r>
              <a:rPr dirty="0" smtClean="0" baseline="22222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</a:t>
            </a:r>
            <a:r>
              <a:rPr dirty="0" smtClean="0" sz="1400" spc="-15">
                <a:latin typeface="Cambria Math"/>
                <a:cs typeface="Cambria Math"/>
              </a:rPr>
              <a:t>z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baseline="7936" sz="2100" spc="172">
                <a:latin typeface="Cambria Math"/>
                <a:cs typeface="Cambria Math"/>
              </a:rPr>
              <a:t>√</a:t>
            </a:r>
            <a:r>
              <a:rPr dirty="0" smtClean="0" sz="1400" spc="114">
                <a:latin typeface="Cambria Math"/>
                <a:cs typeface="Cambria Math"/>
              </a:rPr>
              <a:t>2</a:t>
            </a:r>
            <a:r>
              <a:rPr dirty="0" smtClean="0" baseline="22222" sz="1500" spc="22">
                <a:latin typeface="Cambria Math"/>
                <a:cs typeface="Cambria Math"/>
              </a:rPr>
              <a:t>1</a:t>
            </a:r>
            <a:r>
              <a:rPr dirty="0" smtClean="0" baseline="25000" sz="1500" spc="-15">
                <a:latin typeface="Cambria Math"/>
                <a:cs typeface="Cambria Math"/>
              </a:rPr>
              <a:t>⁄</a:t>
            </a:r>
            <a:r>
              <a:rPr dirty="0" smtClean="0" baseline="22222" sz="1500" spc="30">
                <a:latin typeface="Cambria Math"/>
                <a:cs typeface="Cambria Math"/>
              </a:rPr>
              <a:t>2</a:t>
            </a:r>
            <a:r>
              <a:rPr dirty="0" smtClean="0" baseline="22222" sz="1500" spc="30">
                <a:latin typeface="Cambria Math"/>
                <a:cs typeface="Cambria Math"/>
              </a:rPr>
              <a:t> </a:t>
            </a:r>
            <a:r>
              <a:rPr dirty="0" smtClean="0" baseline="22222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44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776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16"/>
              </a:spcBef>
            </a:pPr>
            <a:endParaRPr sz="850"/>
          </a:p>
          <a:p>
            <a:pPr algn="ctr" marR="1270">
              <a:lnSpc>
                <a:spcPct val="100000"/>
              </a:lnSpc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97">
                <a:latin typeface="Cambria Math"/>
                <a:cs typeface="Cambria Math"/>
              </a:rPr>
              <a:t> </a:t>
            </a:r>
            <a:r>
              <a:rPr dirty="0" smtClean="0" baseline="7936" sz="2100" spc="172">
                <a:latin typeface="Cambria Math"/>
                <a:cs typeface="Cambria Math"/>
              </a:rPr>
              <a:t>√</a:t>
            </a:r>
            <a:r>
              <a:rPr dirty="0" smtClean="0" sz="1400" spc="114">
                <a:latin typeface="Cambria Math"/>
                <a:cs typeface="Cambria Math"/>
              </a:rPr>
              <a:t>2</a:t>
            </a:r>
            <a:r>
              <a:rPr dirty="0" smtClean="0" baseline="22222" sz="1500" spc="22">
                <a:latin typeface="Cambria Math"/>
                <a:cs typeface="Cambria Math"/>
              </a:rPr>
              <a:t>1</a:t>
            </a:r>
            <a:r>
              <a:rPr dirty="0" smtClean="0" baseline="25000" sz="1500" spc="-15">
                <a:latin typeface="Cambria Math"/>
                <a:cs typeface="Cambria Math"/>
              </a:rPr>
              <a:t>⁄</a:t>
            </a:r>
            <a:r>
              <a:rPr dirty="0" smtClean="0" baseline="22222" sz="1500" spc="-15">
                <a:latin typeface="Cambria Math"/>
                <a:cs typeface="Cambria Math"/>
              </a:rPr>
              <a:t>�</a:t>
            </a:r>
            <a:r>
              <a:rPr dirty="0" smtClean="0" baseline="22222" sz="1500" spc="-15">
                <a:latin typeface="Cambria Math"/>
                <a:cs typeface="Cambria Math"/>
              </a:rPr>
              <a:t> </a:t>
            </a:r>
            <a:r>
              <a:rPr dirty="0" smtClean="0" baseline="22222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kHz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7936" sz="2100" spc="150">
                <a:latin typeface="Cambria Math"/>
                <a:cs typeface="Cambria Math"/>
              </a:rPr>
              <a:t>√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baseline="22222" sz="1500" spc="22">
                <a:latin typeface="Cambria Math"/>
                <a:cs typeface="Cambria Math"/>
              </a:rPr>
              <a:t>1</a:t>
            </a:r>
            <a:r>
              <a:rPr dirty="0" smtClean="0" baseline="25000" sz="1500" spc="-15">
                <a:latin typeface="Cambria Math"/>
                <a:cs typeface="Cambria Math"/>
              </a:rPr>
              <a:t>⁄</a:t>
            </a:r>
            <a:r>
              <a:rPr dirty="0" smtClean="0" baseline="22222" sz="1500" spc="30">
                <a:latin typeface="Cambria Math"/>
                <a:cs typeface="Cambria Math"/>
              </a:rPr>
              <a:t>2</a:t>
            </a:r>
            <a:r>
              <a:rPr dirty="0" smtClean="0" baseline="22222" sz="1500" spc="30">
                <a:latin typeface="Cambria Math"/>
                <a:cs typeface="Cambria Math"/>
              </a:rPr>
              <a:t> </a:t>
            </a:r>
            <a:r>
              <a:rPr dirty="0" smtClean="0" baseline="22222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kHz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44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51.5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algn="ctr" marR="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´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51.5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</a:t>
            </a:r>
            <a:r>
              <a:rPr dirty="0" smtClean="0" sz="1400" spc="0">
                <a:latin typeface="Cambria Math"/>
                <a:cs typeface="Cambria Math"/>
              </a:rPr>
              <a:t>z 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776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H</a:t>
            </a:r>
            <a:r>
              <a:rPr dirty="0" smtClean="0" sz="1400" spc="0">
                <a:latin typeface="Cambria Math"/>
                <a:cs typeface="Cambria Math"/>
              </a:rPr>
              <a:t>z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puter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ulat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plifie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 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are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nse.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need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algn="just" marL="12700" marR="12700">
              <a:lnSpc>
                <a:spcPct val="109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20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2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48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response.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6671436"/>
            <a:ext cx="9677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9607"/>
            <a:ext cx="6884034" cy="1420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im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plete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9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(3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elow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e),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56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rea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904" y="2560573"/>
            <a:ext cx="9690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736466"/>
            <a:ext cx="6884670" cy="5537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7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reque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cy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pon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sure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en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8"/>
              </a:spcBef>
            </a:pPr>
            <a:endParaRPr sz="750"/>
          </a:p>
          <a:p>
            <a:pPr algn="just" marL="239395" marR="14604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basic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used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response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requen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y/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plit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de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sure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en</a:t>
            </a:r>
            <a:r>
              <a:rPr dirty="0" smtClean="0" sz="1400" spc="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0(a)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endParaRPr sz="1400">
              <a:latin typeface="Times New Roman"/>
              <a:cs typeface="Times New Roman"/>
            </a:endParaRPr>
          </a:p>
          <a:p>
            <a:pPr marL="239395" marR="13335">
              <a:lnSpc>
                <a:spcPts val="1860"/>
              </a:lnSpc>
              <a:spcBef>
                <a:spcPts val="80"/>
              </a:spcBef>
            </a:pPr>
            <a:r>
              <a:rPr dirty="0" smtClean="0" sz="140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an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vel,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 marR="20955">
              <a:lnSpc>
                <a:spcPct val="110000"/>
              </a:lnSpc>
            </a:pP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V,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1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6510" indent="-227329">
              <a:lnSpc>
                <a:spcPct val="1106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7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07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50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c).</a:t>
            </a:r>
            <a:endParaRPr sz="1400">
              <a:latin typeface="Times New Roman"/>
              <a:cs typeface="Times New Roman"/>
            </a:endParaRPr>
          </a:p>
          <a:p>
            <a:pPr algn="just" marL="239395" marR="1397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8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100" y="1840968"/>
            <a:ext cx="3968553" cy="187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467" y="2049779"/>
            <a:ext cx="5786628" cy="6876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9394"/>
            <a:ext cx="6882765" cy="1657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Step-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sure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en</a:t>
            </a:r>
            <a:r>
              <a:rPr dirty="0" smtClean="0" sz="1400" spc="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be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se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50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a)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ep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8890711"/>
            <a:ext cx="532765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50: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pro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m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sur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’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3238500"/>
            <a:ext cx="6612635" cy="295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7047"/>
            <a:ext cx="6885940" cy="2146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Hi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h-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q</a:t>
            </a:r>
            <a:r>
              <a:rPr dirty="0" smtClean="0" sz="1400" spc="0" b="1" i="1">
                <a:latin typeface="Times New Roman"/>
                <a:cs typeface="Times New Roman"/>
              </a:rPr>
              <a:t>uency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as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15" b="1" i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tep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𝑡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1(a).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Times New Roman"/>
                <a:cs typeface="Times New Roman"/>
              </a:rPr>
              <a:t>(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ise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2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rise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10%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0%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ude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scope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obse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2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0757" y="2797302"/>
            <a:ext cx="46228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6914" y="2661666"/>
            <a:ext cx="4114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4261" y="2916173"/>
            <a:ext cx="1003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9319" y="3003550"/>
            <a:ext cx="933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99614" y="2924810"/>
            <a:ext cx="385876" cy="0"/>
          </a:xfrm>
          <a:custGeom>
            <a:avLst/>
            <a:gdLst/>
            <a:ahLst/>
            <a:cxnLst/>
            <a:rect l="l" t="t" r="r" b="b"/>
            <a:pathLst>
              <a:path w="385876" h="0">
                <a:moveTo>
                  <a:pt x="0" y="0"/>
                </a:moveTo>
                <a:lnTo>
                  <a:pt x="3858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08372" y="2797302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159942"/>
            <a:ext cx="6886575" cy="2599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195320" marR="165100" indent="-3033395">
              <a:lnSpc>
                <a:spcPct val="103600"/>
              </a:lnSpc>
            </a:pPr>
            <a:r>
              <a:rPr dirty="0" smtClean="0" sz="1100" spc="5">
                <a:latin typeface="Times New Roman"/>
                <a:cs typeface="Times New Roman"/>
              </a:rPr>
              <a:t>F</a:t>
            </a:r>
            <a:r>
              <a:rPr dirty="0" smtClean="0" sz="1100" spc="-20">
                <a:latin typeface="Times New Roman"/>
                <a:cs typeface="Times New Roman"/>
              </a:rPr>
              <a:t>I</a:t>
            </a:r>
            <a:r>
              <a:rPr dirty="0" smtClean="0" sz="1100" spc="-10">
                <a:latin typeface="Times New Roman"/>
                <a:cs typeface="Times New Roman"/>
              </a:rPr>
              <a:t>G</a:t>
            </a:r>
            <a:r>
              <a:rPr dirty="0" smtClean="0" sz="1100" spc="-10">
                <a:latin typeface="Times New Roman"/>
                <a:cs typeface="Times New Roman"/>
              </a:rPr>
              <a:t>U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E 1</a:t>
            </a:r>
            <a:r>
              <a:rPr dirty="0" smtClean="0" sz="1100" spc="10">
                <a:latin typeface="Times New Roman"/>
                <a:cs typeface="Times New Roman"/>
              </a:rPr>
              <a:t>0</a:t>
            </a:r>
            <a:r>
              <a:rPr dirty="0" smtClean="0" sz="1100" spc="-20">
                <a:latin typeface="Times New Roman"/>
                <a:cs typeface="Times New Roman"/>
              </a:rPr>
              <a:t>-</a:t>
            </a:r>
            <a:r>
              <a:rPr dirty="0" smtClean="0" sz="1100" spc="0">
                <a:latin typeface="Times New Roman"/>
                <a:cs typeface="Times New Roman"/>
              </a:rPr>
              <a:t>51: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Meas</a:t>
            </a:r>
            <a:r>
              <a:rPr dirty="0" smtClean="0" sz="1100" spc="-15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re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ent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-15">
                <a:latin typeface="Times New Roman"/>
                <a:cs typeface="Times New Roman"/>
              </a:rPr>
              <a:t>o</a:t>
            </a:r>
            <a:r>
              <a:rPr dirty="0" smtClean="0" sz="1100" spc="0">
                <a:latin typeface="Times New Roman"/>
                <a:cs typeface="Times New Roman"/>
              </a:rPr>
              <a:t>f t</a:t>
            </a:r>
            <a:r>
              <a:rPr dirty="0" smtClean="0" sz="1100" spc="-15">
                <a:latin typeface="Times New Roman"/>
                <a:cs typeface="Times New Roman"/>
              </a:rPr>
              <a:t>h</a:t>
            </a:r>
            <a:r>
              <a:rPr dirty="0" smtClean="0" sz="1100" spc="0">
                <a:latin typeface="Times New Roman"/>
                <a:cs typeface="Times New Roman"/>
              </a:rPr>
              <a:t>e </a:t>
            </a:r>
            <a:r>
              <a:rPr dirty="0" smtClean="0" sz="1100" spc="-10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i</a:t>
            </a:r>
            <a:r>
              <a:rPr dirty="0" smtClean="0" sz="1100" spc="-1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e and</a:t>
            </a:r>
            <a:r>
              <a:rPr dirty="0" smtClean="0" sz="1100" spc="-1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</a:t>
            </a:r>
            <a:r>
              <a:rPr dirty="0" smtClean="0" sz="1100" spc="-10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ll</a:t>
            </a:r>
            <a:r>
              <a:rPr dirty="0" smtClean="0" sz="1100" spc="-1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ti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es</a:t>
            </a:r>
            <a:r>
              <a:rPr dirty="0" smtClean="0" sz="1100" spc="-1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ass</a:t>
            </a:r>
            <a:r>
              <a:rPr dirty="0" smtClean="0" sz="1100" spc="-10">
                <a:latin typeface="Times New Roman"/>
                <a:cs typeface="Times New Roman"/>
              </a:rPr>
              <a:t>o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5">
                <a:latin typeface="Times New Roman"/>
                <a:cs typeface="Times New Roman"/>
              </a:rPr>
              <a:t>i</a:t>
            </a:r>
            <a:r>
              <a:rPr dirty="0" smtClean="0" sz="1100" spc="-10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ted </a:t>
            </a:r>
            <a:r>
              <a:rPr dirty="0" smtClean="0" sz="1100" spc="-20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ith</a:t>
            </a:r>
            <a:r>
              <a:rPr dirty="0" smtClean="0" sz="1100" spc="-1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15">
                <a:latin typeface="Times New Roman"/>
                <a:cs typeface="Times New Roman"/>
              </a:rPr>
              <a:t>h</a:t>
            </a:r>
            <a:r>
              <a:rPr dirty="0" smtClean="0" sz="1100" spc="0">
                <a:latin typeface="Times New Roman"/>
                <a:cs typeface="Times New Roman"/>
              </a:rPr>
              <a:t>e a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pli</a:t>
            </a:r>
            <a:r>
              <a:rPr dirty="0" smtClean="0" sz="1100" spc="-10">
                <a:latin typeface="Times New Roman"/>
                <a:cs typeface="Times New Roman"/>
              </a:rPr>
              <a:t>f</a:t>
            </a:r>
            <a:r>
              <a:rPr dirty="0" smtClean="0" sz="1100" spc="-1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30">
                <a:latin typeface="Times New Roman"/>
                <a:cs typeface="Times New Roman"/>
              </a:rPr>
              <a:t>r</a:t>
            </a:r>
            <a:r>
              <a:rPr dirty="0" smtClean="0" sz="1100" spc="-10">
                <a:latin typeface="Times New Roman"/>
                <a:cs typeface="Times New Roman"/>
              </a:rPr>
              <a:t>’</a:t>
            </a:r>
            <a:r>
              <a:rPr dirty="0" smtClean="0" sz="1100" spc="0">
                <a:latin typeface="Times New Roman"/>
                <a:cs typeface="Times New Roman"/>
              </a:rPr>
              <a:t>s </a:t>
            </a:r>
            <a:r>
              <a:rPr dirty="0" smtClean="0" sz="1100" spc="-1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tep</a:t>
            </a:r>
            <a:r>
              <a:rPr dirty="0" smtClean="0" sz="1100" spc="-1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res</a:t>
            </a:r>
            <a:r>
              <a:rPr dirty="0" smtClean="0" sz="1100" spc="-1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onse.</a:t>
            </a:r>
            <a:r>
              <a:rPr dirty="0" smtClean="0" sz="1100" spc="-1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The o</a:t>
            </a:r>
            <a:r>
              <a:rPr dirty="0" smtClean="0" sz="1100" spc="-15">
                <a:latin typeface="Times New Roman"/>
                <a:cs typeface="Times New Roman"/>
              </a:rPr>
              <a:t>u</a:t>
            </a:r>
            <a:r>
              <a:rPr dirty="0" smtClean="0" sz="1100" spc="-10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puts</a:t>
            </a:r>
            <a:r>
              <a:rPr dirty="0" smtClean="0" sz="1100" spc="-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 in</a:t>
            </a:r>
            <a:r>
              <a:rPr dirty="0" smtClean="0" sz="1100" spc="-15">
                <a:latin typeface="Times New Roman"/>
                <a:cs typeface="Times New Roman"/>
              </a:rPr>
              <a:t>v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10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 algn="just" marL="239395" marR="12700" indent="-227329">
              <a:lnSpc>
                <a:spcPct val="112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ow-F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q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ency 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as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15" b="1" i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(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uff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ow-fr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0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s),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“</a:t>
            </a:r>
            <a:r>
              <a:rPr dirty="0" smtClean="0" sz="1400" spc="0">
                <a:latin typeface="Times New Roman"/>
                <a:cs typeface="Times New Roman"/>
              </a:rPr>
              <a:t>sl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”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(</a:t>
            </a:r>
            <a:r>
              <a:rPr dirty="0" smtClean="0" sz="1400" spc="-11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51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how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90%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%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0">
                <a:latin typeface="Times New Roman"/>
                <a:cs typeface="Times New Roman"/>
              </a:rPr>
              <a:t> so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 inte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val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9045" y="8888171"/>
            <a:ext cx="42735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8626" y="8752535"/>
            <a:ext cx="41338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�.</a:t>
            </a:r>
            <a:r>
              <a:rPr dirty="0" smtClean="0" sz="1400" spc="-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4450" y="9007043"/>
            <a:ext cx="1003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9507" y="9094419"/>
            <a:ext cx="9715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81326" y="9015679"/>
            <a:ext cx="385876" cy="0"/>
          </a:xfrm>
          <a:custGeom>
            <a:avLst/>
            <a:gdLst/>
            <a:ahLst/>
            <a:cxnLst/>
            <a:rect l="l" t="t" r="r" b="b"/>
            <a:pathLst>
              <a:path w="385876" h="0">
                <a:moveTo>
                  <a:pt x="0" y="0"/>
                </a:moveTo>
                <a:lnTo>
                  <a:pt x="3858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91609" y="8888171"/>
            <a:ext cx="12649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0113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8260" y="1620011"/>
            <a:ext cx="5315712" cy="1511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3756" y="5164835"/>
            <a:ext cx="7098792" cy="2141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9607"/>
            <a:ext cx="6884670" cy="1251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778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’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ore</a:t>
            </a:r>
            <a:r>
              <a:rPr dirty="0" smtClean="0" sz="1400" spc="-1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endParaRPr sz="1400">
              <a:latin typeface="Times New Roman"/>
              <a:cs typeface="Times New Roman"/>
            </a:endParaRPr>
          </a:p>
          <a:p>
            <a:pPr marL="239395" marR="12700">
              <a:lnSpc>
                <a:spcPct val="112900"/>
              </a:lnSpc>
              <a:spcBef>
                <a:spcPts val="155"/>
              </a:spcBef>
            </a:pPr>
            <a:r>
              <a:rPr dirty="0" smtClean="0" sz="1400">
                <a:latin typeface="Times New Roman"/>
                <a:cs typeface="Times New Roman"/>
              </a:rPr>
              <a:t>(c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in)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(a)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ute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042666"/>
            <a:ext cx="6880859" cy="7810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5245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5: 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Mill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input and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utput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 </a:t>
            </a:r>
            <a:r>
              <a:rPr dirty="0" smtClean="0" sz="1200" spc="0" i="1">
                <a:latin typeface="Times New Roman"/>
                <a:cs typeface="Times New Roman"/>
              </a:rPr>
              <a:t>C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’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orem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tes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2761" y="3873627"/>
            <a:ext cx="17856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endParaRPr baseline="13888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6953" y="3837051"/>
            <a:ext cx="11652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4135755"/>
            <a:ext cx="6658609" cy="1062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9235">
              <a:lnSpc>
                <a:spcPct val="12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 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pact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 306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p</a:t>
            </a:r>
            <a:r>
              <a:rPr dirty="0" smtClean="0" sz="1400" spc="-15">
                <a:latin typeface="Cambria Math"/>
                <a:cs typeface="Cambria Math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-6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how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256653"/>
            <a:ext cx="6880859" cy="750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41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6</a:t>
            </a:r>
            <a:r>
              <a:rPr dirty="0" smtClean="0" sz="1200" spc="0">
                <a:latin typeface="Times New Roman"/>
                <a:cs typeface="Times New Roman"/>
              </a:rPr>
              <a:t>: Amplifier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ci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uits s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owing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c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tive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Miller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5"/>
              </a:spcBef>
            </a:pPr>
            <a:endParaRPr sz="650"/>
          </a:p>
          <a:p>
            <a:pPr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’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-1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orem </a:t>
            </a:r>
            <a:r>
              <a:rPr dirty="0" smtClean="0" sz="1400" spc="-1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so </a:t>
            </a:r>
            <a:r>
              <a:rPr dirty="0" smtClean="0" sz="1400" spc="-1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ates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hat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12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-5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foll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8733" y="8057642"/>
            <a:ext cx="231267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 </a:t>
            </a:r>
            <a:r>
              <a:rPr dirty="0" smtClean="0" baseline="11904" sz="2100" spc="-7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8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1904" sz="2100" spc="7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endParaRPr baseline="13888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1357" y="8021066"/>
            <a:ext cx="11652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100" y="8237595"/>
            <a:ext cx="6657340" cy="798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9235">
              <a:lnSpc>
                <a:spcPct val="1228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how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ears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02004" y="9043619"/>
            <a:ext cx="4552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2468"/>
            <a:ext cx="6883400" cy="22072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ib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39395" marR="19685" indent="-227329">
              <a:lnSpc>
                <a:spcPct val="110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B)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unit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endParaRPr sz="1400">
              <a:latin typeface="Times New Roman"/>
              <a:cs typeface="Times New Roman"/>
            </a:endParaRPr>
          </a:p>
          <a:p>
            <a:pPr marL="239395" marR="1905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 b="1">
                <a:latin typeface="Times New Roman"/>
                <a:cs typeface="Times New Roman"/>
              </a:rPr>
              <a:t>deci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el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or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dB)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254" y="2663190"/>
            <a:ext cx="145478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𝐝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𝐥�𝐠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8936" y="2663190"/>
            <a:ext cx="11652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76" y="2883743"/>
            <a:ext cx="6653530" cy="525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6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13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2866" y="3422522"/>
            <a:ext cx="144907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𝐝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𝐥�𝐠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7225" y="3422522"/>
            <a:ext cx="11639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</a:t>
            </a:r>
            <a:r>
              <a:rPr dirty="0" smtClean="0" sz="1400" spc="-20">
                <a:latin typeface="Cambria Math"/>
                <a:cs typeface="Cambria Math"/>
              </a:rPr>
              <a:t>q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657889"/>
            <a:ext cx="6884034" cy="1057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229235">
              <a:lnSpc>
                <a:spcPct val="1104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n.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1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728590"/>
            <a:ext cx="4121150" cy="10331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(a)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250 </a:t>
            </a:r>
            <a:r>
              <a:rPr dirty="0" smtClean="0" sz="1400" spc="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  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(c)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795655" algn="l"/>
              </a:tabLst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	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10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250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mtClean="0" sz="1400">
                <a:latin typeface="Times New Roman"/>
                <a:cs typeface="Times New Roman"/>
              </a:rPr>
              <a:t>(c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15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10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mtClean="0" sz="1400">
                <a:latin typeface="Times New Roman"/>
                <a:cs typeface="Times New Roman"/>
              </a:rPr>
              <a:t>(e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15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10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0.70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3633" y="4681224"/>
            <a:ext cx="2648585" cy="8204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143510" marR="12700" indent="-131445">
              <a:lnSpc>
                <a:spcPct val="122200"/>
              </a:lnSpc>
              <a:tabLst>
                <a:tab pos="110363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	</a:t>
            </a:r>
            <a:r>
              <a:rPr dirty="0" smtClean="0" sz="1400" spc="0">
                <a:latin typeface="Times New Roman"/>
                <a:cs typeface="Times New Roman"/>
              </a:rPr>
              <a:t>(e)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0.707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5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dB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5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843986"/>
            <a:ext cx="6886575" cy="3309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8415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0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dB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eferenc</a:t>
            </a:r>
            <a:r>
              <a:rPr dirty="0" smtClean="0" sz="1400" spc="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oft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cert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0</a:t>
            </a:r>
            <a:r>
              <a:rPr dirty="0" smtClean="0" sz="1400" spc="0">
                <a:latin typeface="Times New Roman"/>
                <a:cs typeface="Times New Roman"/>
              </a:rPr>
              <a:t> dB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atter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 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 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lue.</a:t>
            </a:r>
            <a:endParaRPr sz="1400">
              <a:latin typeface="Times New Roman"/>
              <a:cs typeface="Times New Roman"/>
            </a:endParaRPr>
          </a:p>
          <a:p>
            <a:pPr algn="just" marL="239395" marR="2159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algn="just" marL="239395" marR="1524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idra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  <a:p>
            <a:pPr algn="just" marL="239395" marR="17780">
              <a:lnSpc>
                <a:spcPts val="185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below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50,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ts val="1870"/>
              </a:lnSpc>
              <a:spcBef>
                <a:spcPts val="5"/>
              </a:spcBef>
            </a:pPr>
            <a:r>
              <a:rPr dirty="0" smtClean="0" sz="1400">
                <a:latin typeface="Cambria Math"/>
                <a:cs typeface="Cambria Math"/>
              </a:rPr>
              <a:t>20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00)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10">
                <a:latin typeface="Cambria Math"/>
                <a:cs typeface="Cambria Math"/>
              </a:rPr>
              <a:t>g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 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ow 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 refer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3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alwa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ct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ct val="100000"/>
              </a:lnSpc>
              <a:spcBef>
                <a:spcPts val="70"/>
              </a:spcBef>
            </a:pPr>
            <a:r>
              <a:rPr dirty="0" smtClean="0" sz="140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nc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79" y="867155"/>
            <a:ext cx="4168140" cy="287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118360" y="4686300"/>
            <a:ext cx="3611879" cy="2843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1576" y="419394"/>
            <a:ext cx="6656705" cy="716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100"/>
              </a:lnSpc>
            </a:pPr>
            <a:r>
              <a:rPr dirty="0" smtClean="0" sz="140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alized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3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term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iz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25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1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923542"/>
            <a:ext cx="2261870" cy="396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7: N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rm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mtClean="0" sz="1200">
                <a:latin typeface="Times New Roman"/>
                <a:cs typeface="Times New Roman"/>
              </a:rPr>
              <a:t>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 ve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sus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5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651976"/>
            <a:ext cx="6881495" cy="1022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096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0">
                <a:latin typeface="Times New Roman"/>
                <a:cs typeface="Times New Roman"/>
              </a:rPr>
              <a:t> 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dB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 dB.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marL="73787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1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1: D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ibel 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lues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d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ubling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lvi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the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488336"/>
            <a:ext cx="6884670" cy="1715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riti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requen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off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frequen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er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cy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gain,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10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algn="just" marL="239395" marR="22225" indent="-227329">
              <a:lnSpc>
                <a:spcPct val="11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7%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 as</a:t>
            </a:r>
            <a:endParaRPr sz="14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𝐝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𝐥�𝐠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𝟕��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� 𝐝�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5307" y="7028688"/>
            <a:ext cx="2112264" cy="2699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7260"/>
            <a:ext cx="6880225" cy="145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ct val="1111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0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each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0">
                <a:latin typeface="Times New Roman"/>
                <a:cs typeface="Times New Roman"/>
              </a:rPr>
              <a:t> (a)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 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 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dB 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24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dB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000"/>
              </a:lnSpc>
              <a:spcBef>
                <a:spcPts val="1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algn="just" marL="12700" marR="3641725">
              <a:lnSpc>
                <a:spcPct val="100000"/>
              </a:lnSpc>
              <a:spcBef>
                <a:spcPts val="190"/>
              </a:spcBef>
            </a:pPr>
            <a:r>
              <a:rPr dirty="0" smtClean="0" sz="1400" b="1">
                <a:latin typeface="Times New Roman"/>
                <a:cs typeface="Times New Roman"/>
              </a:rPr>
              <a:t>(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0.70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7.07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885950"/>
            <a:ext cx="242189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7519" y="1885950"/>
            <a:ext cx="294449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baseline="30555" sz="1500" spc="-22">
                <a:latin typeface="Cambria Math"/>
                <a:cs typeface="Cambria Math"/>
              </a:rPr>
              <a:t>(</a:t>
            </a:r>
            <a:r>
              <a:rPr dirty="0" smtClean="0" baseline="30555" sz="1500" spc="-15">
                <a:latin typeface="Cambria Math"/>
                <a:cs typeface="Cambria Math"/>
              </a:rPr>
              <a:t>𝐴</a:t>
            </a:r>
            <a:r>
              <a:rPr dirty="0" smtClean="0" baseline="20833" sz="1200" spc="-15">
                <a:latin typeface="Cambria Math"/>
                <a:cs typeface="Cambria Math"/>
              </a:rPr>
              <a:t>𝑣</a:t>
            </a:r>
            <a:r>
              <a:rPr dirty="0" smtClean="0" baseline="24305" sz="1200" spc="-15">
                <a:latin typeface="Cambria Math"/>
                <a:cs typeface="Cambria Math"/>
              </a:rPr>
              <a:t>(</a:t>
            </a:r>
            <a:r>
              <a:rPr dirty="0" smtClean="0" baseline="20833" sz="1200" spc="120">
                <a:latin typeface="Cambria Math"/>
                <a:cs typeface="Cambria Math"/>
              </a:rPr>
              <a:t>d</a:t>
            </a:r>
            <a:r>
              <a:rPr dirty="0" smtClean="0" baseline="20833" sz="1200" spc="142">
                <a:latin typeface="Cambria Math"/>
                <a:cs typeface="Cambria Math"/>
              </a:rPr>
              <a:t>B</a:t>
            </a:r>
            <a:r>
              <a:rPr dirty="0" smtClean="0" baseline="24305" sz="1200" spc="37">
                <a:latin typeface="Cambria Math"/>
                <a:cs typeface="Cambria Math"/>
              </a:rPr>
              <a:t>)</a:t>
            </a:r>
            <a:r>
              <a:rPr dirty="0" smtClean="0" baseline="33333" sz="1500" spc="-15">
                <a:latin typeface="Cambria Math"/>
                <a:cs typeface="Cambria Math"/>
              </a:rPr>
              <a:t>⁄</a:t>
            </a:r>
            <a:r>
              <a:rPr dirty="0" smtClean="0" baseline="30555" sz="1500" spc="22">
                <a:latin typeface="Cambria Math"/>
                <a:cs typeface="Cambria Math"/>
              </a:rPr>
              <a:t>2</a:t>
            </a:r>
            <a:r>
              <a:rPr dirty="0" smtClean="0" baseline="30555" sz="1500" spc="44">
                <a:latin typeface="Cambria Math"/>
                <a:cs typeface="Cambria Math"/>
              </a:rPr>
              <a:t>0</a:t>
            </a:r>
            <a:r>
              <a:rPr dirty="0" smtClean="0" baseline="30555" sz="1500" spc="-7">
                <a:latin typeface="Cambria Math"/>
                <a:cs typeface="Cambria Math"/>
              </a:rPr>
              <a:t>)</a:t>
            </a:r>
            <a:r>
              <a:rPr dirty="0" smtClean="0" baseline="30555" sz="1500" spc="-7">
                <a:latin typeface="Cambria Math"/>
                <a:cs typeface="Cambria Math"/>
              </a:rPr>
              <a:t> </a:t>
            </a:r>
            <a:r>
              <a:rPr dirty="0" smtClean="0" baseline="30555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baseline="27777" sz="1500" spc="-22">
                <a:latin typeface="Cambria Math"/>
                <a:cs typeface="Cambria Math"/>
              </a:rPr>
              <a:t>(</a:t>
            </a:r>
            <a:r>
              <a:rPr dirty="0" smtClean="0" baseline="27777" sz="1500" spc="-30">
                <a:latin typeface="Cambria Math"/>
                <a:cs typeface="Cambria Math"/>
              </a:rPr>
              <a:t>−</a:t>
            </a:r>
            <a:r>
              <a:rPr dirty="0" smtClean="0" baseline="27777" sz="1500" spc="22">
                <a:latin typeface="Cambria Math"/>
                <a:cs typeface="Cambria Math"/>
              </a:rPr>
              <a:t>3</a:t>
            </a:r>
            <a:r>
              <a:rPr dirty="0" smtClean="0" baseline="30555" sz="1500" spc="-15">
                <a:latin typeface="Cambria Math"/>
                <a:cs typeface="Cambria Math"/>
              </a:rPr>
              <a:t>⁄</a:t>
            </a:r>
            <a:r>
              <a:rPr dirty="0" smtClean="0" baseline="27777" sz="1500" spc="22">
                <a:latin typeface="Cambria Math"/>
                <a:cs typeface="Cambria Math"/>
              </a:rPr>
              <a:t>2</a:t>
            </a:r>
            <a:r>
              <a:rPr dirty="0" smtClean="0" baseline="27777" sz="1500" spc="44">
                <a:latin typeface="Cambria Math"/>
                <a:cs typeface="Cambria Math"/>
              </a:rPr>
              <a:t>0</a:t>
            </a:r>
            <a:r>
              <a:rPr dirty="0" smtClean="0" baseline="27777" sz="1500" spc="-7">
                <a:latin typeface="Cambria Math"/>
                <a:cs typeface="Cambria Math"/>
              </a:rPr>
              <a:t>)</a:t>
            </a:r>
            <a:r>
              <a:rPr dirty="0" smtClean="0" baseline="27777" sz="1500" spc="-7">
                <a:latin typeface="Cambria Math"/>
                <a:cs typeface="Cambria Math"/>
              </a:rPr>
              <a:t> </a:t>
            </a:r>
            <a:r>
              <a:rPr dirty="0" smtClean="0" baseline="27777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0.707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695" y="2143506"/>
            <a:ext cx="146240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0.707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endParaRPr baseline="-13888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5791" y="2180081"/>
            <a:ext cx="27254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30">
                <a:latin typeface="Cambria Math"/>
                <a:cs typeface="Cambria Math"/>
              </a:rPr>
              <a:t> 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4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0.707 </a:t>
            </a:r>
            <a:r>
              <a:rPr dirty="0" smtClean="0" baseline="11904" sz="2100" spc="-135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2408681"/>
            <a:ext cx="6884670" cy="4638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�𝑖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7.07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(b)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(c)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0.25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(d)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24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0.06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5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0.625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21"/>
              </a:spcBef>
            </a:pPr>
            <a:endParaRPr sz="800"/>
          </a:p>
          <a:p>
            <a:pPr algn="just" marL="239395" marR="14604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ure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ent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dB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dBm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Posi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Bm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Beca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bel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dB)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s,</a:t>
            </a:r>
            <a:r>
              <a:rPr dirty="0" smtClean="0" sz="1400" spc="10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dBm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2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dBm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er,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dBm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algn="ctr" marR="3673475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 algn="just" marL="239395" marR="1841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 has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 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indica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 algn="just" marL="239395" marR="15875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Bm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Bm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becau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refere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ike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0.5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of dB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266950">
              <a:lnSpc>
                <a:spcPct val="100000"/>
              </a:lnSpc>
              <a:spcBef>
                <a:spcPts val="185"/>
              </a:spcBef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1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2: Pow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in 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rms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76372" y="1952244"/>
            <a:ext cx="425195" cy="143255"/>
          </a:xfrm>
          <a:custGeom>
            <a:avLst/>
            <a:gdLst/>
            <a:ahLst/>
            <a:cxnLst/>
            <a:rect l="l" t="t" r="r" b="b"/>
            <a:pathLst>
              <a:path w="425195" h="143255">
                <a:moveTo>
                  <a:pt x="353567" y="0"/>
                </a:moveTo>
                <a:lnTo>
                  <a:pt x="353567" y="35813"/>
                </a:lnTo>
                <a:lnTo>
                  <a:pt x="0" y="35813"/>
                </a:lnTo>
                <a:lnTo>
                  <a:pt x="0" y="107441"/>
                </a:lnTo>
                <a:lnTo>
                  <a:pt x="353567" y="107441"/>
                </a:lnTo>
                <a:lnTo>
                  <a:pt x="353567" y="143255"/>
                </a:lnTo>
                <a:lnTo>
                  <a:pt x="425195" y="71627"/>
                </a:lnTo>
                <a:lnTo>
                  <a:pt x="35356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976372" y="1952244"/>
            <a:ext cx="425195" cy="143255"/>
          </a:xfrm>
          <a:custGeom>
            <a:avLst/>
            <a:gdLst/>
            <a:ahLst/>
            <a:cxnLst/>
            <a:rect l="l" t="t" r="r" b="b"/>
            <a:pathLst>
              <a:path w="425195" h="143255">
                <a:moveTo>
                  <a:pt x="0" y="35813"/>
                </a:moveTo>
                <a:lnTo>
                  <a:pt x="353567" y="35813"/>
                </a:lnTo>
                <a:lnTo>
                  <a:pt x="353567" y="0"/>
                </a:lnTo>
                <a:lnTo>
                  <a:pt x="425195" y="71627"/>
                </a:lnTo>
                <a:lnTo>
                  <a:pt x="353567" y="143255"/>
                </a:lnTo>
                <a:lnTo>
                  <a:pt x="353567" y="107441"/>
                </a:lnTo>
                <a:lnTo>
                  <a:pt x="0" y="107441"/>
                </a:lnTo>
                <a:lnTo>
                  <a:pt x="0" y="3581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072639" y="2261616"/>
            <a:ext cx="425196" cy="143255"/>
          </a:xfrm>
          <a:custGeom>
            <a:avLst/>
            <a:gdLst/>
            <a:ahLst/>
            <a:cxnLst/>
            <a:rect l="l" t="t" r="r" b="b"/>
            <a:pathLst>
              <a:path w="425196" h="143255">
                <a:moveTo>
                  <a:pt x="353568" y="0"/>
                </a:moveTo>
                <a:lnTo>
                  <a:pt x="353568" y="35813"/>
                </a:lnTo>
                <a:lnTo>
                  <a:pt x="0" y="35813"/>
                </a:lnTo>
                <a:lnTo>
                  <a:pt x="0" y="107441"/>
                </a:lnTo>
                <a:lnTo>
                  <a:pt x="353568" y="107441"/>
                </a:lnTo>
                <a:lnTo>
                  <a:pt x="353568" y="143255"/>
                </a:lnTo>
                <a:lnTo>
                  <a:pt x="425196" y="71627"/>
                </a:lnTo>
                <a:lnTo>
                  <a:pt x="35356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072639" y="2261616"/>
            <a:ext cx="425196" cy="143255"/>
          </a:xfrm>
          <a:custGeom>
            <a:avLst/>
            <a:gdLst/>
            <a:ahLst/>
            <a:cxnLst/>
            <a:rect l="l" t="t" r="r" b="b"/>
            <a:pathLst>
              <a:path w="425196" h="143255">
                <a:moveTo>
                  <a:pt x="0" y="35813"/>
                </a:moveTo>
                <a:lnTo>
                  <a:pt x="353568" y="35813"/>
                </a:lnTo>
                <a:lnTo>
                  <a:pt x="353568" y="0"/>
                </a:lnTo>
                <a:lnTo>
                  <a:pt x="425196" y="71627"/>
                </a:lnTo>
                <a:lnTo>
                  <a:pt x="353568" y="143255"/>
                </a:lnTo>
                <a:lnTo>
                  <a:pt x="353568" y="107441"/>
                </a:lnTo>
                <a:lnTo>
                  <a:pt x="0" y="107441"/>
                </a:lnTo>
                <a:lnTo>
                  <a:pt x="0" y="3581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0092" y="2982467"/>
            <a:ext cx="3476244" cy="280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42388" y="7274052"/>
            <a:ext cx="4735068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2468"/>
            <a:ext cx="6884670" cy="17646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equen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plifier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algn="just" marL="239395" marR="15875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  a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 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BJT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8.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5,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4661" y="2250185"/>
            <a:ext cx="131445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3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44444" sz="1500" spc="82">
                <a:latin typeface="Cambria Math"/>
                <a:cs typeface="Cambria Math"/>
              </a:rPr>
              <a:t>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3528" y="2213609"/>
            <a:ext cx="11652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576" y="2483357"/>
            <a:ext cx="6492240" cy="5086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14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) 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algn="ctr" marR="59690">
              <a:lnSpc>
                <a:spcPct val="100000"/>
              </a:lnSpc>
            </a:pP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�𝑖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75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𝑟</a:t>
            </a:r>
            <a:r>
              <a:rPr dirty="0" smtClean="0" baseline="44444" sz="1500" spc="82">
                <a:latin typeface="Cambria Math"/>
                <a:cs typeface="Cambria Math"/>
              </a:rPr>
              <a:t>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4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 𝑅</a:t>
            </a:r>
            <a:r>
              <a:rPr dirty="0" smtClean="0" sz="1000" spc="35">
                <a:latin typeface="Cambria Math"/>
                <a:cs typeface="Cambria Math"/>
              </a:rPr>
              <a:t>E</a:t>
            </a:r>
            <a:r>
              <a:rPr dirty="0" smtClean="0" sz="1000" spc="90">
                <a:latin typeface="Cambria Math"/>
                <a:cs typeface="Cambria Math"/>
              </a:rPr>
              <a:t>1</a:t>
            </a:r>
            <a:r>
              <a:rPr dirty="0" smtClean="0" baseline="11904" sz="2100" spc="0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5732653"/>
            <a:ext cx="6885305" cy="1699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0213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8: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ive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oup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9"/>
              </a:spcBef>
            </a:pPr>
            <a:endParaRPr sz="650"/>
          </a:p>
          <a:p>
            <a:pPr algn="just" marL="239395" marR="12700" indent="-227329">
              <a:lnSpc>
                <a:spcPct val="111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-8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gh-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uits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3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9.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sz="1400" spc="-1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8213618"/>
            <a:ext cx="2285365" cy="770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6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9: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ci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 of t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in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onsists of 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1796" y="3599688"/>
            <a:ext cx="3727704" cy="197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67022" y="3191510"/>
            <a:ext cx="885748" cy="0"/>
          </a:xfrm>
          <a:custGeom>
            <a:avLst/>
            <a:gdLst/>
            <a:ahLst/>
            <a:cxnLst/>
            <a:rect l="l" t="t" r="r" b="b"/>
            <a:pathLst>
              <a:path w="885748" h="0">
                <a:moveTo>
                  <a:pt x="0" y="0"/>
                </a:moveTo>
                <a:lnTo>
                  <a:pt x="88574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8389"/>
            <a:ext cx="6885940" cy="3112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2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5" b="1">
                <a:latin typeface="Times New Roman"/>
                <a:cs typeface="Times New Roman"/>
              </a:rPr>
              <a:t>On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8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rd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lo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3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1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ut 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 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uit: 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8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10.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crease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239395" marR="15240">
              <a:lnSpc>
                <a:spcPts val="1880"/>
              </a:lnSpc>
              <a:spcBef>
                <a:spcPts val="85"/>
              </a:spcBef>
            </a:pP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voltage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 marR="13970">
              <a:lnSpc>
                <a:spcPts val="1850"/>
              </a:lnSpc>
              <a:spcBef>
                <a:spcPts val="15"/>
              </a:spcBef>
            </a:pP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10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e) can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97"/>
              </a:spcBef>
            </a:pPr>
            <a:endParaRPr sz="1000"/>
          </a:p>
          <a:p>
            <a:pPr marL="2223135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5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322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55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⁄</a:t>
            </a:r>
            <a:r>
              <a:rPr dirty="0" smtClean="0" baseline="15873" sz="2100" spc="172">
                <a:latin typeface="Cambria Math"/>
                <a:cs typeface="Cambria Math"/>
              </a:rPr>
              <a:t>√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55">
                <a:latin typeface="Cambria Math"/>
                <a:cs typeface="Cambria Math"/>
              </a:rPr>
              <a:t>�</a:t>
            </a:r>
            <a:r>
              <a:rPr dirty="0" smtClean="0" baseline="50000" sz="1500" spc="30">
                <a:latin typeface="Cambria Math"/>
                <a:cs typeface="Cambria Math"/>
              </a:rPr>
              <a:t>2</a:t>
            </a:r>
            <a:r>
              <a:rPr dirty="0" smtClean="0" baseline="50000" sz="1500" spc="30">
                <a:latin typeface="Cambria Math"/>
                <a:cs typeface="Cambria Math"/>
              </a:rPr>
              <a:t> </a:t>
            </a:r>
            <a:r>
              <a:rPr dirty="0" smtClean="0" baseline="50000" sz="1500" spc="-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 </a:t>
            </a:r>
            <a:r>
              <a:rPr dirty="0" smtClean="0" baseline="11904" sz="2100" spc="-104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𝐶</a:t>
            </a:r>
            <a:r>
              <a:rPr dirty="0" smtClean="0" sz="1000" spc="90">
                <a:latin typeface="Cambria Math"/>
                <a:cs typeface="Cambria Math"/>
              </a:rPr>
              <a:t>1</a:t>
            </a:r>
            <a:r>
              <a:rPr dirty="0" smtClean="0" baseline="50000" sz="1500" spc="112">
                <a:latin typeface="Cambria Math"/>
                <a:cs typeface="Cambria Math"/>
              </a:rPr>
              <a:t>2</a:t>
            </a:r>
            <a:r>
              <a:rPr dirty="0" smtClean="0" baseline="11904" sz="2100" spc="330">
                <a:latin typeface="Cambria Math"/>
                <a:cs typeface="Cambria Math"/>
              </a:rPr>
              <a:t>)</a:t>
            </a:r>
            <a:r>
              <a:rPr dirty="0" smtClean="0" baseline="11904" sz="2100" spc="-104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088003"/>
            <a:ext cx="3372485" cy="387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10: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nput </a:t>
            </a:r>
            <a:r>
              <a:rPr dirty="0" smtClean="0" sz="1200" spc="0" i="1">
                <a:latin typeface="Times New Roman"/>
                <a:cs typeface="Times New Roman"/>
              </a:rPr>
              <a:t>RC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 fo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med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nput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oupling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itor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’</a:t>
            </a:r>
            <a:r>
              <a:rPr dirty="0" smtClean="0" sz="1200" spc="0">
                <a:latin typeface="Times New Roman"/>
                <a:cs typeface="Times New Roman"/>
              </a:rPr>
              <a:t>s input 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sist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85798" y="6064122"/>
            <a:ext cx="740663" cy="0"/>
          </a:xfrm>
          <a:custGeom>
            <a:avLst/>
            <a:gdLst/>
            <a:ahLst/>
            <a:cxnLst/>
            <a:rect l="l" t="t" r="r" b="b"/>
            <a:pathLst>
              <a:path w="740663" h="0">
                <a:moveTo>
                  <a:pt x="0" y="0"/>
                </a:moveTo>
                <a:lnTo>
                  <a:pt x="740663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426586" y="6062598"/>
            <a:ext cx="364236" cy="0"/>
          </a:xfrm>
          <a:custGeom>
            <a:avLst/>
            <a:gdLst/>
            <a:ahLst/>
            <a:cxnLst/>
            <a:rect l="l" t="t" r="r" b="b"/>
            <a:pathLst>
              <a:path w="364236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21301" y="6157086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 h="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006972" y="6157086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 h="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4500" y="5512242"/>
            <a:ext cx="6885940" cy="2958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7780" indent="-227329">
              <a:lnSpc>
                <a:spcPct val="111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%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5"/>
              </a:spcBef>
              <a:buFont typeface="Wingdings"/>
              <a:buChar char=""/>
            </a:pPr>
            <a:endParaRPr sz="1100"/>
          </a:p>
          <a:p>
            <a:pPr algn="just" marL="219710" marR="226060">
              <a:lnSpc>
                <a:spcPct val="100000"/>
              </a:lnSpc>
            </a:pP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-15">
                <a:latin typeface="Cambria Math"/>
                <a:cs typeface="Cambria Math"/>
              </a:rPr>
              <a:t>�</a:t>
            </a:r>
            <a:r>
              <a:rPr dirty="0" smtClean="0" baseline="-16339" sz="1275" spc="-7">
                <a:latin typeface="Cambria Math"/>
                <a:cs typeface="Cambria Math"/>
              </a:rPr>
              <a:t>�</a:t>
            </a:r>
            <a:r>
              <a:rPr dirty="0" smtClean="0" baseline="-16339" sz="1275" spc="-7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 </a:t>
            </a:r>
            <a:r>
              <a:rPr dirty="0" smtClean="0" baseline="-16339" sz="1275" spc="3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75">
                <a:latin typeface="Cambria Math"/>
                <a:cs typeface="Cambria Math"/>
              </a:rPr>
              <a:t> </a:t>
            </a:r>
            <a:r>
              <a:rPr dirty="0" smtClean="0" sz="1200" spc="175">
                <a:latin typeface="Cambria Math"/>
                <a:cs typeface="Cambria Math"/>
              </a:rPr>
              <a:t>(</a:t>
            </a:r>
            <a:r>
              <a:rPr dirty="0" smtClean="0" sz="1200" spc="0">
                <a:latin typeface="Cambria Math"/>
                <a:cs typeface="Cambria Math"/>
              </a:rPr>
              <a:t>𝑅</a:t>
            </a:r>
            <a:r>
              <a:rPr dirty="0" smtClean="0" baseline="-16339" sz="1275" spc="0">
                <a:latin typeface="Cambria Math"/>
                <a:cs typeface="Cambria Math"/>
              </a:rPr>
              <a:t>𝑖</a:t>
            </a:r>
            <a:r>
              <a:rPr dirty="0" smtClean="0" baseline="-16339" sz="1275" spc="82">
                <a:latin typeface="Cambria Math"/>
                <a:cs typeface="Cambria Math"/>
              </a:rPr>
              <a:t>�</a:t>
            </a:r>
            <a:r>
              <a:rPr dirty="0" smtClean="0" sz="1200" spc="-15">
                <a:latin typeface="Cambria Math"/>
                <a:cs typeface="Cambria Math"/>
              </a:rPr>
              <a:t>⁄</a:t>
            </a:r>
            <a:r>
              <a:rPr dirty="0" smtClean="0" baseline="4629" sz="1800" spc="165">
                <a:latin typeface="Cambria Math"/>
                <a:cs typeface="Cambria Math"/>
              </a:rPr>
              <a:t>√</a:t>
            </a:r>
            <a:r>
              <a:rPr dirty="0" smtClean="0" sz="1200" spc="110">
                <a:latin typeface="Cambria Math"/>
                <a:cs typeface="Cambria Math"/>
              </a:rPr>
              <a:t>𝑅</a:t>
            </a:r>
            <a:r>
              <a:rPr dirty="0" smtClean="0" baseline="-16339" sz="1275" spc="165">
                <a:latin typeface="Cambria Math"/>
                <a:cs typeface="Cambria Math"/>
              </a:rPr>
              <a:t>𝑖</a:t>
            </a:r>
            <a:r>
              <a:rPr dirty="0" smtClean="0" baseline="-16339" sz="1275" spc="104">
                <a:latin typeface="Cambria Math"/>
                <a:cs typeface="Cambria Math"/>
              </a:rPr>
              <a:t>�</a:t>
            </a:r>
            <a:r>
              <a:rPr dirty="0" smtClean="0" baseline="35947" sz="1275" spc="22">
                <a:latin typeface="Cambria Math"/>
                <a:cs typeface="Cambria Math"/>
              </a:rPr>
              <a:t>2</a:t>
            </a:r>
            <a:r>
              <a:rPr dirty="0" smtClean="0" baseline="35947" sz="1275" spc="22">
                <a:latin typeface="Cambria Math"/>
                <a:cs typeface="Cambria Math"/>
              </a:rPr>
              <a:t> </a:t>
            </a:r>
            <a:r>
              <a:rPr dirty="0" smtClean="0" baseline="35947" sz="1275" spc="-9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+ 𝑅</a:t>
            </a:r>
            <a:r>
              <a:rPr dirty="0" smtClean="0" baseline="-16339" sz="1275" spc="0">
                <a:latin typeface="Cambria Math"/>
                <a:cs typeface="Cambria Math"/>
              </a:rPr>
              <a:t>𝑖</a:t>
            </a:r>
            <a:r>
              <a:rPr dirty="0" smtClean="0" baseline="-16339" sz="1275" spc="82">
                <a:latin typeface="Cambria Math"/>
                <a:cs typeface="Cambria Math"/>
              </a:rPr>
              <a:t>�</a:t>
            </a:r>
            <a:r>
              <a:rPr dirty="0" smtClean="0" baseline="35947" sz="1275" spc="89">
                <a:latin typeface="Cambria Math"/>
                <a:cs typeface="Cambria Math"/>
              </a:rPr>
              <a:t>2</a:t>
            </a:r>
            <a:r>
              <a:rPr dirty="0" smtClean="0" sz="1200" spc="185">
                <a:latin typeface="Cambria Math"/>
                <a:cs typeface="Cambria Math"/>
              </a:rPr>
              <a:t>)</a:t>
            </a:r>
            <a:r>
              <a:rPr dirty="0" smtClean="0" sz="1200" spc="-65">
                <a:latin typeface="Cambria Math"/>
                <a:cs typeface="Cambria Math"/>
              </a:rPr>
              <a:t> 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𝑖� </a:t>
            </a:r>
            <a:r>
              <a:rPr dirty="0" smtClean="0" baseline="-16339" sz="1275" spc="3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sz="1200" spc="180">
                <a:latin typeface="Cambria Math"/>
                <a:cs typeface="Cambria Math"/>
              </a:rPr>
              <a:t>(</a:t>
            </a:r>
            <a:r>
              <a:rPr dirty="0" smtClean="0" sz="1200" spc="0">
                <a:latin typeface="Cambria Math"/>
                <a:cs typeface="Cambria Math"/>
              </a:rPr>
              <a:t>𝑅</a:t>
            </a:r>
            <a:r>
              <a:rPr dirty="0" smtClean="0" baseline="-16339" sz="1275" spc="0">
                <a:latin typeface="Cambria Math"/>
                <a:cs typeface="Cambria Math"/>
              </a:rPr>
              <a:t>𝑖</a:t>
            </a:r>
            <a:r>
              <a:rPr dirty="0" smtClean="0" baseline="-16339" sz="1275" spc="82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⁄</a:t>
            </a:r>
            <a:r>
              <a:rPr dirty="0" smtClean="0" baseline="6944" sz="1800" spc="165">
                <a:latin typeface="Cambria Math"/>
                <a:cs typeface="Cambria Math"/>
              </a:rPr>
              <a:t>√</a:t>
            </a:r>
            <a:r>
              <a:rPr dirty="0" smtClean="0" sz="1200" spc="-5">
                <a:latin typeface="Cambria Math"/>
                <a:cs typeface="Cambria Math"/>
              </a:rPr>
              <a:t>2</a:t>
            </a:r>
            <a:r>
              <a:rPr dirty="0" smtClean="0" sz="1200" spc="0">
                <a:latin typeface="Cambria Math"/>
                <a:cs typeface="Cambria Math"/>
              </a:rPr>
              <a:t>𝑅</a:t>
            </a:r>
            <a:r>
              <a:rPr dirty="0" smtClean="0" baseline="-16339" sz="1275" spc="0">
                <a:latin typeface="Cambria Math"/>
                <a:cs typeface="Cambria Math"/>
              </a:rPr>
              <a:t>𝑖</a:t>
            </a:r>
            <a:r>
              <a:rPr dirty="0" smtClean="0" baseline="-16339" sz="1275" spc="82">
                <a:latin typeface="Cambria Math"/>
                <a:cs typeface="Cambria Math"/>
              </a:rPr>
              <a:t>�</a:t>
            </a:r>
            <a:r>
              <a:rPr dirty="0" smtClean="0" baseline="35947" sz="1275" spc="89">
                <a:latin typeface="Cambria Math"/>
                <a:cs typeface="Cambria Math"/>
              </a:rPr>
              <a:t>2</a:t>
            </a:r>
            <a:r>
              <a:rPr dirty="0" smtClean="0" sz="1200" spc="185">
                <a:latin typeface="Cambria Math"/>
                <a:cs typeface="Cambria Math"/>
              </a:rPr>
              <a:t>)</a:t>
            </a:r>
            <a:r>
              <a:rPr dirty="0" smtClean="0" sz="1200" spc="-55">
                <a:latin typeface="Cambria Math"/>
                <a:cs typeface="Cambria Math"/>
              </a:rPr>
              <a:t> 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𝑖� </a:t>
            </a:r>
            <a:r>
              <a:rPr dirty="0" smtClean="0" baseline="-16339" sz="1275" spc="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sz="1200" spc="35">
                <a:latin typeface="Cambria Math"/>
                <a:cs typeface="Cambria Math"/>
              </a:rPr>
              <a:t>(</a:t>
            </a:r>
            <a:r>
              <a:rPr dirty="0" smtClean="0" sz="1200" spc="35">
                <a:latin typeface="Cambria Math"/>
                <a:cs typeface="Cambria Math"/>
              </a:rPr>
              <a:t>𝑅</a:t>
            </a:r>
            <a:r>
              <a:rPr dirty="0" smtClean="0" baseline="-16339" sz="1275" spc="52">
                <a:latin typeface="Cambria Math"/>
                <a:cs typeface="Cambria Math"/>
              </a:rPr>
              <a:t>𝑖</a:t>
            </a:r>
            <a:r>
              <a:rPr dirty="0" smtClean="0" baseline="-16339" sz="1275" spc="82">
                <a:latin typeface="Cambria Math"/>
                <a:cs typeface="Cambria Math"/>
              </a:rPr>
              <a:t>�</a:t>
            </a:r>
            <a:r>
              <a:rPr dirty="0" smtClean="0" baseline="2314" sz="1800" spc="7">
                <a:latin typeface="Cambria Math"/>
                <a:cs typeface="Cambria Math"/>
              </a:rPr>
              <a:t>⁄</a:t>
            </a:r>
            <a:r>
              <a:rPr dirty="0" smtClean="0" sz="1200" spc="5">
                <a:latin typeface="Cambria Math"/>
                <a:cs typeface="Cambria Math"/>
              </a:rPr>
              <a:t>(</a:t>
            </a:r>
            <a:r>
              <a:rPr dirty="0" smtClean="0" sz="1200" spc="0">
                <a:latin typeface="Cambria Math"/>
                <a:cs typeface="Cambria Math"/>
              </a:rPr>
              <a:t>√2</a:t>
            </a:r>
            <a:r>
              <a:rPr dirty="0" smtClean="0" sz="1200" spc="-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𝑅</a:t>
            </a:r>
            <a:r>
              <a:rPr dirty="0" smtClean="0" baseline="-16339" sz="1275" spc="0">
                <a:latin typeface="Cambria Math"/>
                <a:cs typeface="Cambria Math"/>
              </a:rPr>
              <a:t>𝑖</a:t>
            </a:r>
            <a:r>
              <a:rPr dirty="0" smtClean="0" baseline="-16339" sz="1275" spc="82">
                <a:latin typeface="Cambria Math"/>
                <a:cs typeface="Cambria Math"/>
              </a:rPr>
              <a:t>�</a:t>
            </a:r>
            <a:r>
              <a:rPr dirty="0" smtClean="0" sz="1200" spc="5">
                <a:latin typeface="Cambria Math"/>
                <a:cs typeface="Cambria Math"/>
              </a:rPr>
              <a:t>)</a:t>
            </a:r>
            <a:r>
              <a:rPr dirty="0" smtClean="0" sz="1200" spc="35">
                <a:latin typeface="Cambria Math"/>
                <a:cs typeface="Cambria Math"/>
              </a:rPr>
              <a:t>)</a:t>
            </a:r>
            <a:r>
              <a:rPr dirty="0" smtClean="0" sz="1200" spc="-165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𝑖� </a:t>
            </a:r>
            <a:r>
              <a:rPr dirty="0" smtClean="0" baseline="-16339" sz="1275" spc="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75">
                <a:latin typeface="Cambria Math"/>
                <a:cs typeface="Cambria Math"/>
              </a:rPr>
              <a:t> </a:t>
            </a:r>
            <a:r>
              <a:rPr dirty="0" smtClean="0" sz="1200" spc="35">
                <a:latin typeface="Cambria Math"/>
                <a:cs typeface="Cambria Math"/>
              </a:rPr>
              <a:t>(</a:t>
            </a:r>
            <a:r>
              <a:rPr dirty="0" smtClean="0" sz="1200" spc="-5">
                <a:latin typeface="Cambria Math"/>
                <a:cs typeface="Cambria Math"/>
              </a:rPr>
              <a:t>1</a:t>
            </a:r>
            <a:r>
              <a:rPr dirty="0" smtClean="0" baseline="2314" sz="1800" spc="-7">
                <a:latin typeface="Cambria Math"/>
                <a:cs typeface="Cambria Math"/>
              </a:rPr>
              <a:t>⁄</a:t>
            </a:r>
            <a:r>
              <a:rPr dirty="0" smtClean="0" sz="1200" spc="0">
                <a:latin typeface="Cambria Math"/>
                <a:cs typeface="Cambria Math"/>
              </a:rPr>
              <a:t>√</a:t>
            </a:r>
            <a:r>
              <a:rPr dirty="0" smtClean="0" sz="1200" spc="-5">
                <a:latin typeface="Cambria Math"/>
                <a:cs typeface="Cambria Math"/>
              </a:rPr>
              <a:t>2</a:t>
            </a:r>
            <a:r>
              <a:rPr dirty="0" smtClean="0" sz="1200" spc="35">
                <a:latin typeface="Cambria Math"/>
                <a:cs typeface="Cambria Math"/>
              </a:rPr>
              <a:t>)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𝑖� </a:t>
            </a:r>
            <a:r>
              <a:rPr dirty="0" smtClean="0" baseline="-16339" sz="1275" spc="3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Cambria Math"/>
                <a:cs typeface="Cambria Math"/>
              </a:rPr>
              <a:t>0</a:t>
            </a:r>
            <a:r>
              <a:rPr dirty="0" smtClean="0" sz="1200" spc="5">
                <a:latin typeface="Cambria Math"/>
                <a:cs typeface="Cambria Math"/>
              </a:rPr>
              <a:t>.</a:t>
            </a:r>
            <a:r>
              <a:rPr dirty="0" smtClean="0" sz="1200" spc="-5">
                <a:latin typeface="Cambria Math"/>
                <a:cs typeface="Cambria Math"/>
              </a:rPr>
              <a:t>70</a:t>
            </a:r>
            <a:r>
              <a:rPr dirty="0" smtClean="0" sz="1200" spc="5">
                <a:latin typeface="Cambria Math"/>
                <a:cs typeface="Cambria Math"/>
              </a:rPr>
              <a:t>7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𝑖�</a:t>
            </a:r>
            <a:endParaRPr baseline="-16339" sz="1275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2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algn="just" marL="239395" marR="68262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ls,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10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</a:t>
            </a:r>
            <a:r>
              <a:rPr dirty="0" smtClean="0" sz="1400" spc="-10">
                <a:latin typeface="Cambria Math"/>
                <a:cs typeface="Cambria Math"/>
              </a:rPr>
              <a:t>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ower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al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q</a:t>
            </a:r>
            <a:r>
              <a:rPr dirty="0" smtClean="0" sz="1400" spc="0" b="1" i="1">
                <a:latin typeface="Times New Roman"/>
                <a:cs typeface="Times New Roman"/>
              </a:rPr>
              <a:t>uenc</a:t>
            </a:r>
            <a:r>
              <a:rPr dirty="0" smtClean="0" sz="1400" spc="10" b="1" i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ct val="110700"/>
              </a:lnSpc>
              <a:spcBef>
                <a:spcPts val="10"/>
              </a:spcBef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𝑑�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nt 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se;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dB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1)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7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ct val="110700"/>
              </a:lnSpc>
              <a:spcBef>
                <a:spcPts val="15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lo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er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al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ncy</a:t>
            </a:r>
            <a:r>
              <a:rPr dirty="0" smtClean="0" sz="1400" spc="1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lo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er 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ff 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cy, 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wer 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er 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q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y, </a:t>
            </a:r>
            <a:r>
              <a:rPr dirty="0" smtClean="0" sz="1400" spc="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wer 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k </a:t>
            </a:r>
            <a:r>
              <a:rPr dirty="0" smtClean="0" sz="1400" spc="-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nc</a:t>
            </a:r>
            <a:r>
              <a:rPr dirty="0" smtClean="0" sz="1400" spc="15" i="1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algn="ctr" marR="9525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 spc="-104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𝐶</a:t>
            </a: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2𝜋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𝑖���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1904" sz="2100" spc="-179">
                <a:latin typeface="Cambria Math"/>
                <a:cs typeface="Cambria Math"/>
              </a:rPr>
              <a:t>�</a:t>
            </a:r>
            <a:r>
              <a:rPr dirty="0" smtClean="0" sz="1000" spc="75">
                <a:latin typeface="Cambria Math"/>
                <a:cs typeface="Cambria Math"/>
              </a:rPr>
              <a:t>1</a:t>
            </a:r>
            <a:r>
              <a:rPr dirty="0" smtClean="0" baseline="11904" sz="2100" spc="0">
                <a:latin typeface="Cambria Math"/>
                <a:cs typeface="Cambria Math"/>
              </a:rPr>
              <a:t>)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8942" y="8516366"/>
            <a:ext cx="196215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 </a:t>
            </a:r>
            <a:r>
              <a:rPr dirty="0" smtClean="0" baseline="11904" sz="2100" spc="-7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��𝑹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4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9248" y="8479790"/>
            <a:ext cx="11652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8738819"/>
            <a:ext cx="5803265" cy="490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If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  <a:p>
            <a:pPr marL="224726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9935" rIns="0" bIns="0" rtlCol="0" vert="horz">
            <a:noAutofit/>
          </a:bodyPr>
          <a:lstStyle/>
          <a:p>
            <a:pPr marL="6572884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2021-11-06T12:13:59Z</dcterms:created>
  <dcterms:modified xsi:type="dcterms:W3CDTF">2021-11-06T12:13:59Z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2021-06-02T00:00:00Z</vt:filetime>
  </property>
  <property fmtid="{D5CDD505-2E9C-101B-9397-08002B2CF9AE}" pid="3" name="LastSaved">
    <vt:filetime>2021-11-06T00:00:00Z</vt:filetime>
  </property>
</Properties>
</file>